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3.jpg" ContentType="image/jp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20.jpg" ContentType="image/jpg"/>
  <Override PartName="/ppt/media/image21.jpg" ContentType="image/jpg"/>
  <Override PartName="/ppt/media/image30.jpg" ContentType="image/jpg"/>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93"/>
  </p:notesMasterIdLst>
  <p:handoutMasterIdLst>
    <p:handoutMasterId r:id="rId94"/>
  </p:handoutMasterIdLst>
  <p:sldIdLst>
    <p:sldId id="282" r:id="rId2"/>
    <p:sldId id="697" r:id="rId3"/>
    <p:sldId id="431" r:id="rId4"/>
    <p:sldId id="444" r:id="rId5"/>
    <p:sldId id="603" r:id="rId6"/>
    <p:sldId id="556" r:id="rId7"/>
    <p:sldId id="600" r:id="rId8"/>
    <p:sldId id="601" r:id="rId9"/>
    <p:sldId id="602" r:id="rId10"/>
    <p:sldId id="430" r:id="rId11"/>
    <p:sldId id="576" r:id="rId12"/>
    <p:sldId id="648" r:id="rId13"/>
    <p:sldId id="386" r:id="rId14"/>
    <p:sldId id="439" r:id="rId15"/>
    <p:sldId id="387" r:id="rId16"/>
    <p:sldId id="649" r:id="rId17"/>
    <p:sldId id="650" r:id="rId18"/>
    <p:sldId id="389" r:id="rId19"/>
    <p:sldId id="390" r:id="rId20"/>
    <p:sldId id="651" r:id="rId21"/>
    <p:sldId id="652" r:id="rId22"/>
    <p:sldId id="653" r:id="rId23"/>
    <p:sldId id="654" r:id="rId24"/>
    <p:sldId id="658" r:id="rId25"/>
    <p:sldId id="655" r:id="rId26"/>
    <p:sldId id="434" r:id="rId27"/>
    <p:sldId id="424" r:id="rId28"/>
    <p:sldId id="425" r:id="rId29"/>
    <p:sldId id="429" r:id="rId30"/>
    <p:sldId id="435" r:id="rId31"/>
    <p:sldId id="656" r:id="rId32"/>
    <p:sldId id="657" r:id="rId33"/>
    <p:sldId id="659" r:id="rId34"/>
    <p:sldId id="660" r:id="rId35"/>
    <p:sldId id="665" r:id="rId36"/>
    <p:sldId id="661" r:id="rId37"/>
    <p:sldId id="662" r:id="rId38"/>
    <p:sldId id="666" r:id="rId39"/>
    <p:sldId id="667" r:id="rId40"/>
    <p:sldId id="668" r:id="rId41"/>
    <p:sldId id="669" r:id="rId42"/>
    <p:sldId id="678" r:id="rId43"/>
    <p:sldId id="681" r:id="rId44"/>
    <p:sldId id="680" r:id="rId45"/>
    <p:sldId id="682" r:id="rId46"/>
    <p:sldId id="683" r:id="rId47"/>
    <p:sldId id="684" r:id="rId48"/>
    <p:sldId id="685" r:id="rId49"/>
    <p:sldId id="686" r:id="rId50"/>
    <p:sldId id="687" r:id="rId51"/>
    <p:sldId id="688" r:id="rId52"/>
    <p:sldId id="689" r:id="rId53"/>
    <p:sldId id="690" r:id="rId54"/>
    <p:sldId id="691" r:id="rId55"/>
    <p:sldId id="692" r:id="rId56"/>
    <p:sldId id="693" r:id="rId57"/>
    <p:sldId id="694" r:id="rId58"/>
    <p:sldId id="695" r:id="rId59"/>
    <p:sldId id="698" r:id="rId60"/>
    <p:sldId id="699" r:id="rId61"/>
    <p:sldId id="701" r:id="rId62"/>
    <p:sldId id="702" r:id="rId63"/>
    <p:sldId id="703" r:id="rId64"/>
    <p:sldId id="704" r:id="rId65"/>
    <p:sldId id="705" r:id="rId66"/>
    <p:sldId id="700" r:id="rId67"/>
    <p:sldId id="706" r:id="rId68"/>
    <p:sldId id="707" r:id="rId69"/>
    <p:sldId id="708" r:id="rId70"/>
    <p:sldId id="577" r:id="rId71"/>
    <p:sldId id="630" r:id="rId72"/>
    <p:sldId id="631" r:id="rId73"/>
    <p:sldId id="632" r:id="rId74"/>
    <p:sldId id="633" r:id="rId75"/>
    <p:sldId id="634" r:id="rId76"/>
    <p:sldId id="637" r:id="rId77"/>
    <p:sldId id="639" r:id="rId78"/>
    <p:sldId id="640" r:id="rId79"/>
    <p:sldId id="641" r:id="rId80"/>
    <p:sldId id="645" r:id="rId81"/>
    <p:sldId id="646" r:id="rId82"/>
    <p:sldId id="647" r:id="rId83"/>
    <p:sldId id="670" r:id="rId84"/>
    <p:sldId id="672" r:id="rId85"/>
    <p:sldId id="673" r:id="rId86"/>
    <p:sldId id="675" r:id="rId87"/>
    <p:sldId id="676" r:id="rId88"/>
    <p:sldId id="677" r:id="rId89"/>
    <p:sldId id="696" r:id="rId90"/>
    <p:sldId id="497" r:id="rId91"/>
    <p:sldId id="599" r:id="rId9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uy Dang-Pham" initials="DD" lastIdx="1" clrIdx="0">
    <p:extLst>
      <p:ext uri="{19B8F6BF-5375-455C-9EA6-DF929625EA0E}">
        <p15:presenceInfo xmlns:p15="http://schemas.microsoft.com/office/powerpoint/2012/main" userId="Duy Dang-Pham" providerId="None"/>
      </p:ext>
    </p:extLst>
  </p:cmAuthor>
  <p:cmAuthor id="2" name="Duy Dang Pham Thien" initials="DDPT" lastIdx="1" clrIdx="1">
    <p:extLst>
      <p:ext uri="{19B8F6BF-5375-455C-9EA6-DF929625EA0E}">
        <p15:presenceInfo xmlns:p15="http://schemas.microsoft.com/office/powerpoint/2012/main" userId="Duy Dang Pham Thi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8A0"/>
    <a:srgbClr val="FFCC00"/>
    <a:srgbClr val="FFFFFF"/>
    <a:srgbClr val="F8F8F8"/>
    <a:srgbClr val="FAC800"/>
    <a:srgbClr val="C864C8"/>
    <a:srgbClr val="E60028"/>
    <a:srgbClr val="50D2FF"/>
    <a:srgbClr val="000054"/>
    <a:srgbClr val="0078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89069" autoAdjust="0"/>
  </p:normalViewPr>
  <p:slideViewPr>
    <p:cSldViewPr snapToGrid="0" snapToObjects="1">
      <p:cViewPr varScale="1">
        <p:scale>
          <a:sx n="117" d="100"/>
          <a:sy n="117" d="100"/>
        </p:scale>
        <p:origin x="672" y="102"/>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244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7D558FA-DB6C-7C46-8A53-404FEABDFDE5}" type="datetimeFigureOut">
              <a:rPr lang="en-US" smtClean="0"/>
              <a:t>10/7/2019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683868-CFAB-8849-9882-1BB49D8AEDA0}" type="slidenum">
              <a:rPr lang="en-US" smtClean="0"/>
              <a:t>‹#›</a:t>
            </a:fld>
            <a:endParaRPr lang="en-US"/>
          </a:p>
        </p:txBody>
      </p:sp>
    </p:spTree>
    <p:extLst>
      <p:ext uri="{BB962C8B-B14F-4D97-AF65-F5344CB8AC3E}">
        <p14:creationId xmlns:p14="http://schemas.microsoft.com/office/powerpoint/2010/main" val="5694326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BDE379-ED5C-DD45-99D5-F4325B4D2E83}" type="datetimeFigureOut">
              <a:rPr lang="en-US" smtClean="0"/>
              <a:t>10/7/2019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368731-C7E4-6F48-BB60-3D6BFE7FEB85}" type="slidenum">
              <a:rPr lang="en-US" smtClean="0"/>
              <a:t>‹#›</a:t>
            </a:fld>
            <a:endParaRPr lang="en-US"/>
          </a:p>
        </p:txBody>
      </p:sp>
    </p:spTree>
    <p:extLst>
      <p:ext uri="{BB962C8B-B14F-4D97-AF65-F5344CB8AC3E}">
        <p14:creationId xmlns:p14="http://schemas.microsoft.com/office/powerpoint/2010/main" val="110611589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create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above headline:</a:t>
            </a:r>
          </a:p>
          <a:p>
            <a:r>
              <a:rPr lang="en-US" sz="1200" b="0" i="0" u="none" strike="noStrike" kern="1200" baseline="0" dirty="0">
                <a:solidFill>
                  <a:schemeClr val="tx1"/>
                </a:solidFill>
                <a:latin typeface="+mn-lt"/>
                <a:ea typeface="+mn-ea"/>
                <a:cs typeface="+mn-cs"/>
              </a:rPr>
              <a:t>Same size and weight as the headline and set using a soft return.</a:t>
            </a:r>
          </a:p>
          <a:p>
            <a:r>
              <a:rPr lang="en-US" sz="1200" b="0" i="0" u="none" strike="noStrike" kern="1200" baseline="0" dirty="0">
                <a:solidFill>
                  <a:schemeClr val="tx1"/>
                </a:solidFill>
                <a:latin typeface="+mn-lt"/>
                <a:ea typeface="+mn-ea"/>
                <a:cs typeface="+mn-cs"/>
              </a:rPr>
              <a:t>PC: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Alt+Ctrl</a:t>
            </a:r>
            <a:r>
              <a:rPr lang="en-US" sz="1200" b="0" i="0" u="none" strike="noStrike" kern="1200" baseline="0" dirty="0">
                <a:solidFill>
                  <a:schemeClr val="tx1"/>
                </a:solidFill>
                <a:latin typeface="+mn-lt"/>
                <a:ea typeface="+mn-ea"/>
                <a:cs typeface="+mn-cs"/>
              </a:rPr>
              <a:t>+ - (minus)</a:t>
            </a:r>
          </a:p>
          <a:p>
            <a:r>
              <a:rPr lang="en-US" sz="1200" b="0" i="0" u="none" strike="noStrike" kern="1200" baseline="0" dirty="0">
                <a:solidFill>
                  <a:schemeClr val="tx1"/>
                </a:solidFill>
                <a:latin typeface="+mn-lt"/>
                <a:ea typeface="+mn-ea"/>
                <a:cs typeface="+mn-cs"/>
              </a:rPr>
              <a:t>Mac: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Shift+Alt</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Option+hyphen</a:t>
            </a:r>
            <a:endParaRPr lang="en-US" dirty="0"/>
          </a:p>
        </p:txBody>
      </p:sp>
      <p:sp>
        <p:nvSpPr>
          <p:cNvPr id="4" name="Slide Number Placeholder 3"/>
          <p:cNvSpPr>
            <a:spLocks noGrp="1"/>
          </p:cNvSpPr>
          <p:nvPr>
            <p:ph type="sldNum" sz="quarter" idx="10"/>
          </p:nvPr>
        </p:nvSpPr>
        <p:spPr/>
        <p:txBody>
          <a:bodyPr/>
          <a:lstStyle/>
          <a:p>
            <a:fld id="{67368731-C7E4-6F48-BB60-3D6BFE7FEB85}" type="slidenum">
              <a:rPr lang="en-US" smtClean="0"/>
              <a:t>1</a:t>
            </a:fld>
            <a:endParaRPr lang="en-US"/>
          </a:p>
        </p:txBody>
      </p:sp>
    </p:spTree>
    <p:extLst>
      <p:ext uri="{BB962C8B-B14F-4D97-AF65-F5344CB8AC3E}">
        <p14:creationId xmlns:p14="http://schemas.microsoft.com/office/powerpoint/2010/main" val="4070617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create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above headline:</a:t>
            </a:r>
          </a:p>
          <a:p>
            <a:r>
              <a:rPr lang="en-US" sz="1200" b="0" i="0" u="none" strike="noStrike" kern="1200" baseline="0" dirty="0">
                <a:solidFill>
                  <a:schemeClr val="tx1"/>
                </a:solidFill>
                <a:latin typeface="+mn-lt"/>
                <a:ea typeface="+mn-ea"/>
                <a:cs typeface="+mn-cs"/>
              </a:rPr>
              <a:t>Same size and weight as the headline and set using a soft return.</a:t>
            </a:r>
          </a:p>
          <a:p>
            <a:r>
              <a:rPr lang="en-US" sz="1200" b="0" i="0" u="none" strike="noStrike" kern="1200" baseline="0" dirty="0">
                <a:solidFill>
                  <a:schemeClr val="tx1"/>
                </a:solidFill>
                <a:latin typeface="+mn-lt"/>
                <a:ea typeface="+mn-ea"/>
                <a:cs typeface="+mn-cs"/>
              </a:rPr>
              <a:t>PC: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Alt+Ctrl</a:t>
            </a:r>
            <a:r>
              <a:rPr lang="en-US" sz="1200" b="0" i="0" u="none" strike="noStrike" kern="1200" baseline="0" dirty="0">
                <a:solidFill>
                  <a:schemeClr val="tx1"/>
                </a:solidFill>
                <a:latin typeface="+mn-lt"/>
                <a:ea typeface="+mn-ea"/>
                <a:cs typeface="+mn-cs"/>
              </a:rPr>
              <a:t>+ - (minus)</a:t>
            </a:r>
          </a:p>
          <a:p>
            <a:r>
              <a:rPr lang="en-US" sz="1200" b="0" i="0" u="none" strike="noStrike" kern="1200" baseline="0" dirty="0">
                <a:solidFill>
                  <a:schemeClr val="tx1"/>
                </a:solidFill>
                <a:latin typeface="+mn-lt"/>
                <a:ea typeface="+mn-ea"/>
                <a:cs typeface="+mn-cs"/>
              </a:rPr>
              <a:t>Mac: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Shift+Alt</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Option+hyphen</a:t>
            </a:r>
            <a:endParaRPr lang="en-US" dirty="0"/>
          </a:p>
        </p:txBody>
      </p:sp>
      <p:sp>
        <p:nvSpPr>
          <p:cNvPr id="4" name="Slide Number Placeholder 3"/>
          <p:cNvSpPr>
            <a:spLocks noGrp="1"/>
          </p:cNvSpPr>
          <p:nvPr>
            <p:ph type="sldNum" sz="quarter" idx="10"/>
          </p:nvPr>
        </p:nvSpPr>
        <p:spPr/>
        <p:txBody>
          <a:bodyPr/>
          <a:lstStyle/>
          <a:p>
            <a:fld id="{67368731-C7E4-6F48-BB60-3D6BFE7FEB85}" type="slidenum">
              <a:rPr lang="en-US" smtClean="0"/>
              <a:t>3</a:t>
            </a:fld>
            <a:endParaRPr lang="en-US"/>
          </a:p>
        </p:txBody>
      </p:sp>
    </p:spTree>
    <p:extLst>
      <p:ext uri="{BB962C8B-B14F-4D97-AF65-F5344CB8AC3E}">
        <p14:creationId xmlns:p14="http://schemas.microsoft.com/office/powerpoint/2010/main" val="2701065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CECED0-2BF3-4175-AEE4-D628288FA042}" type="slidenum">
              <a:rPr lang="en-US" smtClean="0"/>
              <a:pPr/>
              <a:t>13</a:t>
            </a:fld>
            <a:endParaRPr lang="en-US"/>
          </a:p>
        </p:txBody>
      </p:sp>
    </p:spTree>
    <p:extLst>
      <p:ext uri="{BB962C8B-B14F-4D97-AF65-F5344CB8AC3E}">
        <p14:creationId xmlns:p14="http://schemas.microsoft.com/office/powerpoint/2010/main" val="131520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simplest worst case input is an array sorted in reverse order. The set of all worst case inputs consists of all arrays where each element is the smallest or second-smallest of the elements before it. In these cases every iteration of the inner loop will scan and shift the entire sorted subsection of the array before inserting the next element. This gives insertion sort a quadratic running time (i.e., O(n2)).</a:t>
            </a:r>
          </a:p>
        </p:txBody>
      </p:sp>
      <p:sp>
        <p:nvSpPr>
          <p:cNvPr id="4" name="Slide Number Placeholder 3"/>
          <p:cNvSpPr>
            <a:spLocks noGrp="1"/>
          </p:cNvSpPr>
          <p:nvPr>
            <p:ph type="sldNum" sz="quarter" idx="10"/>
          </p:nvPr>
        </p:nvSpPr>
        <p:spPr/>
        <p:txBody>
          <a:bodyPr/>
          <a:lstStyle/>
          <a:p>
            <a:fld id="{67368731-C7E4-6F48-BB60-3D6BFE7FEB85}" type="slidenum">
              <a:rPr lang="en-US" smtClean="0"/>
              <a:t>20</a:t>
            </a:fld>
            <a:endParaRPr lang="en-US"/>
          </a:p>
        </p:txBody>
      </p:sp>
    </p:spTree>
    <p:extLst>
      <p:ext uri="{BB962C8B-B14F-4D97-AF65-F5344CB8AC3E}">
        <p14:creationId xmlns:p14="http://schemas.microsoft.com/office/powerpoint/2010/main" val="2247699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best case input is an array that is already sorted. In this case insertion sort has a linear running time (i.e., O(n)). During each iteration, the first remaining element of the input is only compared with the right-most element of the sorted subsection of the array.</a:t>
            </a:r>
          </a:p>
        </p:txBody>
      </p:sp>
      <p:sp>
        <p:nvSpPr>
          <p:cNvPr id="4" name="Slide Number Placeholder 3"/>
          <p:cNvSpPr>
            <a:spLocks noGrp="1"/>
          </p:cNvSpPr>
          <p:nvPr>
            <p:ph type="sldNum" sz="quarter" idx="10"/>
          </p:nvPr>
        </p:nvSpPr>
        <p:spPr/>
        <p:txBody>
          <a:bodyPr/>
          <a:lstStyle/>
          <a:p>
            <a:fld id="{67368731-C7E4-6F48-BB60-3D6BFE7FEB85}" type="slidenum">
              <a:rPr lang="en-US" smtClean="0"/>
              <a:t>21</a:t>
            </a:fld>
            <a:endParaRPr lang="en-US"/>
          </a:p>
        </p:txBody>
      </p:sp>
    </p:spTree>
    <p:extLst>
      <p:ext uri="{BB962C8B-B14F-4D97-AF65-F5344CB8AC3E}">
        <p14:creationId xmlns:p14="http://schemas.microsoft.com/office/powerpoint/2010/main" val="4221370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800" kern="1200" spc="-50" dirty="0">
                <a:solidFill>
                  <a:schemeClr val="tx1"/>
                </a:solidFill>
                <a:latin typeface="+mn-lt"/>
                <a:ea typeface="+mn-ea"/>
                <a:cs typeface="+mn-cs"/>
              </a:rPr>
              <a:t>Take </a:t>
            </a:r>
            <a:r>
              <a:rPr lang="en-GB" sz="800" kern="1200" spc="-10" dirty="0">
                <a:solidFill>
                  <a:schemeClr val="tx1"/>
                </a:solidFill>
                <a:latin typeface="+mn-lt"/>
                <a:ea typeface="+mn-ea"/>
                <a:cs typeface="+mn-cs"/>
              </a:rPr>
              <a:t>home </a:t>
            </a:r>
            <a:r>
              <a:rPr lang="en-GB" sz="800" kern="1200" spc="-5" dirty="0">
                <a:solidFill>
                  <a:schemeClr val="tx1"/>
                </a:solidFill>
                <a:latin typeface="+mn-lt"/>
                <a:ea typeface="+mn-ea"/>
                <a:cs typeface="+mn-cs"/>
              </a:rPr>
              <a:t>lesson: </a:t>
            </a:r>
            <a:r>
              <a:rPr lang="en-GB" sz="800" kern="1200" spc="-25" dirty="0">
                <a:solidFill>
                  <a:schemeClr val="tx1"/>
                </a:solidFill>
                <a:latin typeface="+mn-lt"/>
                <a:ea typeface="+mn-ea"/>
                <a:cs typeface="+mn-cs"/>
              </a:rPr>
              <a:t>We </a:t>
            </a:r>
            <a:r>
              <a:rPr lang="en-GB" sz="800" kern="1200" spc="-5" dirty="0">
                <a:solidFill>
                  <a:schemeClr val="tx1"/>
                </a:solidFill>
                <a:latin typeface="+mn-lt"/>
                <a:ea typeface="+mn-ea"/>
                <a:cs typeface="+mn-cs"/>
              </a:rPr>
              <a:t>don’t </a:t>
            </a:r>
            <a:r>
              <a:rPr lang="en-GB" sz="800" kern="1200" spc="-15" dirty="0">
                <a:solidFill>
                  <a:schemeClr val="tx1"/>
                </a:solidFill>
                <a:latin typeface="+mn-lt"/>
                <a:ea typeface="+mn-ea"/>
                <a:cs typeface="+mn-cs"/>
              </a:rPr>
              <a:t>know </a:t>
            </a:r>
            <a:r>
              <a:rPr lang="en-GB" sz="800" kern="1200" spc="-5" dirty="0">
                <a:solidFill>
                  <a:schemeClr val="tx1"/>
                </a:solidFill>
                <a:latin typeface="+mn-lt"/>
                <a:ea typeface="+mn-ea"/>
                <a:cs typeface="+mn-cs"/>
              </a:rPr>
              <a:t>all the</a:t>
            </a:r>
            <a:r>
              <a:rPr lang="en-GB" sz="800" kern="1200" spc="145" dirty="0">
                <a:solidFill>
                  <a:schemeClr val="tx1"/>
                </a:solidFill>
                <a:latin typeface="+mn-lt"/>
                <a:ea typeface="+mn-ea"/>
                <a:cs typeface="+mn-cs"/>
              </a:rPr>
              <a:t> </a:t>
            </a:r>
            <a:r>
              <a:rPr lang="en-GB" sz="800" kern="1200" spc="-15" dirty="0">
                <a:solidFill>
                  <a:schemeClr val="tx1"/>
                </a:solidFill>
                <a:latin typeface="+mn-lt"/>
                <a:ea typeface="+mn-ea"/>
                <a:cs typeface="+mn-cs"/>
              </a:rPr>
              <a:t>answers!</a:t>
            </a:r>
            <a:endParaRPr lang="en-GB" sz="800" kern="1200" dirty="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67368731-C7E4-6F48-BB60-3D6BFE7FEB85}" type="slidenum">
              <a:rPr lang="en-US" smtClean="0"/>
              <a:t>25</a:t>
            </a:fld>
            <a:endParaRPr lang="en-US"/>
          </a:p>
        </p:txBody>
      </p:sp>
    </p:spTree>
    <p:extLst>
      <p:ext uri="{BB962C8B-B14F-4D97-AF65-F5344CB8AC3E}">
        <p14:creationId xmlns:p14="http://schemas.microsoft.com/office/powerpoint/2010/main" val="3524210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pos &lt; key (1 &lt; 4)</a:t>
            </a:r>
          </a:p>
        </p:txBody>
      </p:sp>
      <p:sp>
        <p:nvSpPr>
          <p:cNvPr id="4" name="Slide Number Placeholder 3"/>
          <p:cNvSpPr>
            <a:spLocks noGrp="1"/>
          </p:cNvSpPr>
          <p:nvPr>
            <p:ph type="sldNum" sz="quarter" idx="5"/>
          </p:nvPr>
        </p:nvSpPr>
        <p:spPr/>
        <p:txBody>
          <a:bodyPr/>
          <a:lstStyle/>
          <a:p>
            <a:fld id="{67368731-C7E4-6F48-BB60-3D6BFE7FEB85}" type="slidenum">
              <a:rPr lang="en-US" smtClean="0"/>
              <a:t>64</a:t>
            </a:fld>
            <a:endParaRPr lang="en-US"/>
          </a:p>
        </p:txBody>
      </p:sp>
    </p:spTree>
    <p:extLst>
      <p:ext uri="{BB962C8B-B14F-4D97-AF65-F5344CB8AC3E}">
        <p14:creationId xmlns:p14="http://schemas.microsoft.com/office/powerpoint/2010/main" val="17312249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Mast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title="Slide title"/>
          <p:cNvSpPr>
            <a:spLocks noGrp="1"/>
          </p:cNvSpPr>
          <p:nvPr>
            <p:ph type="ctrTitle" hasCustomPrompt="1"/>
          </p:nvPr>
        </p:nvSpPr>
        <p:spPr>
          <a:xfrm>
            <a:off x="1167140" y="796925"/>
            <a:ext cx="6737684" cy="1421162"/>
          </a:xfrm>
        </p:spPr>
        <p:txBody>
          <a:bodyPr anchor="b">
            <a:noAutofit/>
          </a:bodyPr>
          <a:lstStyle>
            <a:lvl1pPr algn="l">
              <a:lnSpc>
                <a:spcPct val="150000"/>
              </a:lnSpc>
              <a:defRPr sz="4000" b="1">
                <a:solidFill>
                  <a:srgbClr val="DBDCDD"/>
                </a:solidFill>
              </a:defRPr>
            </a:lvl1pPr>
          </a:lstStyle>
          <a:p>
            <a:r>
              <a:rPr lang="en-US" dirty="0"/>
              <a:t>Click to edit title</a:t>
            </a:r>
          </a:p>
        </p:txBody>
      </p:sp>
      <p:sp>
        <p:nvSpPr>
          <p:cNvPr id="3" name="Subtitle 2" title="slide subtitle"/>
          <p:cNvSpPr>
            <a:spLocks noGrp="1"/>
          </p:cNvSpPr>
          <p:nvPr>
            <p:ph type="subTitle" idx="1" hasCustomPrompt="1"/>
          </p:nvPr>
        </p:nvSpPr>
        <p:spPr>
          <a:xfrm>
            <a:off x="1167141" y="2220461"/>
            <a:ext cx="6740990" cy="1012755"/>
          </a:xfrm>
        </p:spPr>
        <p:txBody>
          <a:bodyPr wrap="square" lIns="91440" tIns="182880" rIns="91440" anchor="t">
            <a:spAutoFit/>
          </a:bodyPr>
          <a:lstStyle>
            <a:lvl1pPr marL="0" indent="0" algn="l">
              <a:lnSpc>
                <a:spcPct val="150000"/>
              </a:lnSpc>
              <a:buNone/>
              <a:defRPr sz="2800" baseline="0">
                <a:solidFill>
                  <a:srgbClr val="DBDCD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slide subtitle</a:t>
            </a:r>
          </a:p>
        </p:txBody>
      </p:sp>
    </p:spTree>
    <p:custDataLst>
      <p:tags r:id="rId1"/>
    </p:custDataLst>
    <p:extLst>
      <p:ext uri="{BB962C8B-B14F-4D97-AF65-F5344CB8AC3E}">
        <p14:creationId xmlns:p14="http://schemas.microsoft.com/office/powerpoint/2010/main" val="1020171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Verticle Title and Text">
    <p:spTree>
      <p:nvGrpSpPr>
        <p:cNvPr id="1" name=""/>
        <p:cNvGrpSpPr/>
        <p:nvPr/>
      </p:nvGrpSpPr>
      <p:grpSpPr>
        <a:xfrm>
          <a:off x="0" y="0"/>
          <a:ext cx="0" cy="0"/>
          <a:chOff x="0" y="0"/>
          <a:chExt cx="0" cy="0"/>
        </a:xfrm>
      </p:grpSpPr>
      <p:sp>
        <p:nvSpPr>
          <p:cNvPr id="2" name="Title 1" title="Photo slide title"/>
          <p:cNvSpPr>
            <a:spLocks noGrp="1"/>
          </p:cNvSpPr>
          <p:nvPr>
            <p:ph type="title" hasCustomPrompt="1"/>
          </p:nvPr>
        </p:nvSpPr>
        <p:spPr>
          <a:xfrm>
            <a:off x="5943599" y="279071"/>
            <a:ext cx="3004458" cy="2406366"/>
          </a:xfrm>
          <a:solidFill>
            <a:srgbClr val="000054"/>
          </a:solidFill>
          <a:ln w="19050">
            <a:solidFill>
              <a:schemeClr val="tx2"/>
            </a:solidFill>
          </a:ln>
        </p:spPr>
        <p:txBody>
          <a:bodyPr lIns="180000" tIns="93600" rIns="180000" bIns="93600" anchor="b">
            <a:normAutofit/>
          </a:bodyPr>
          <a:lstStyle>
            <a:lvl1pPr algn="l">
              <a:lnSpc>
                <a:spcPct val="150000"/>
              </a:lnSpc>
              <a:defRPr sz="2600" b="1" i="0" baseline="0">
                <a:solidFill>
                  <a:srgbClr val="F6F5F4"/>
                </a:solidFill>
                <a:latin typeface="Arial"/>
                <a:cs typeface="Arial"/>
              </a:defRPr>
            </a:lvl1pPr>
          </a:lstStyle>
          <a:p>
            <a:r>
              <a:rPr lang="en-US" dirty="0"/>
              <a:t>Click to edit picture title</a:t>
            </a:r>
          </a:p>
        </p:txBody>
      </p:sp>
      <p:sp>
        <p:nvSpPr>
          <p:cNvPr id="8" name="Text Placeholder 2" title="Photo slide content"/>
          <p:cNvSpPr>
            <a:spLocks noGrp="1"/>
          </p:cNvSpPr>
          <p:nvPr>
            <p:ph type="body" idx="13" hasCustomPrompt="1"/>
          </p:nvPr>
        </p:nvSpPr>
        <p:spPr>
          <a:xfrm>
            <a:off x="5935851" y="2685436"/>
            <a:ext cx="3012205" cy="2005317"/>
          </a:xfrm>
          <a:solidFill>
            <a:srgbClr val="000054"/>
          </a:solidFill>
          <a:ln>
            <a:solidFill>
              <a:srgbClr val="000054"/>
            </a:solidFill>
          </a:ln>
        </p:spPr>
        <p:txBody>
          <a:bodyPr anchor="t">
            <a:normAutofit/>
          </a:bodyPr>
          <a:lstStyle>
            <a:lvl1pPr marL="0" indent="0">
              <a:lnSpc>
                <a:spcPct val="150000"/>
              </a:lnSpc>
              <a:buNone/>
              <a:defRPr sz="2000">
                <a:solidFill>
                  <a:srgbClr val="F6F5F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Content</a:t>
            </a:r>
          </a:p>
        </p:txBody>
      </p:sp>
      <p:sp>
        <p:nvSpPr>
          <p:cNvPr id="3" name="Picture Placeholder 3"/>
          <p:cNvSpPr>
            <a:spLocks noGrp="1"/>
          </p:cNvSpPr>
          <p:nvPr>
            <p:ph type="pic" idx="1"/>
          </p:nvPr>
        </p:nvSpPr>
        <p:spPr>
          <a:xfrm>
            <a:off x="190005" y="279072"/>
            <a:ext cx="5753595" cy="4409042"/>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lide Number Placeholder 8"/>
          <p:cNvSpPr>
            <a:spLocks noGrp="1"/>
          </p:cNvSpPr>
          <p:nvPr>
            <p:ph type="sldNum" sz="quarter" idx="16"/>
          </p:nvPr>
        </p:nvSpPr>
        <p:spPr>
          <a:xfrm>
            <a:off x="6553200" y="4767263"/>
            <a:ext cx="2133600" cy="273844"/>
          </a:xfrm>
        </p:spPr>
        <p:txBody>
          <a:bodyPr/>
          <a:lstStyle>
            <a:lvl1pPr>
              <a:defRPr>
                <a:solidFill>
                  <a:srgbClr val="000054"/>
                </a:solidFill>
              </a:defRPr>
            </a:lvl1pPr>
          </a:lstStyle>
          <a:p>
            <a:fld id="{66B7A6BE-7A3D-1C4F-BEDA-C5431FB9FC0F}" type="slidenum">
              <a:rPr lang="en-US" smtClean="0"/>
              <a:pPr/>
              <a:t>‹#›</a:t>
            </a:fld>
            <a:endParaRPr lang="en-US" dirty="0"/>
          </a:p>
        </p:txBody>
      </p:sp>
      <p:pic>
        <p:nvPicPr>
          <p:cNvPr id="2050" name="Picture 2"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965" y="268910"/>
            <a:ext cx="770195" cy="77109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390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Verticle Title and Text">
    <p:spTree>
      <p:nvGrpSpPr>
        <p:cNvPr id="1" name=""/>
        <p:cNvGrpSpPr/>
        <p:nvPr/>
      </p:nvGrpSpPr>
      <p:grpSpPr>
        <a:xfrm>
          <a:off x="0" y="0"/>
          <a:ext cx="0" cy="0"/>
          <a:chOff x="0" y="0"/>
          <a:chExt cx="0" cy="0"/>
        </a:xfrm>
      </p:grpSpPr>
      <p:sp>
        <p:nvSpPr>
          <p:cNvPr id="2" name="Title 1" title="Photo slide title"/>
          <p:cNvSpPr>
            <a:spLocks noGrp="1"/>
          </p:cNvSpPr>
          <p:nvPr>
            <p:ph type="title" hasCustomPrompt="1"/>
          </p:nvPr>
        </p:nvSpPr>
        <p:spPr>
          <a:xfrm>
            <a:off x="195942" y="279071"/>
            <a:ext cx="3004458" cy="2406366"/>
          </a:xfrm>
          <a:solidFill>
            <a:srgbClr val="000054"/>
          </a:solidFill>
          <a:ln w="19050">
            <a:solidFill>
              <a:schemeClr val="tx2"/>
            </a:solidFill>
          </a:ln>
        </p:spPr>
        <p:txBody>
          <a:bodyPr lIns="180000" tIns="93600" rIns="180000" bIns="93600" anchor="b">
            <a:normAutofit/>
          </a:bodyPr>
          <a:lstStyle>
            <a:lvl1pPr algn="l">
              <a:lnSpc>
                <a:spcPct val="150000"/>
              </a:lnSpc>
              <a:defRPr sz="2600" b="1" i="0" baseline="0">
                <a:solidFill>
                  <a:srgbClr val="F6F5F4"/>
                </a:solidFill>
                <a:latin typeface="Arial"/>
                <a:cs typeface="Arial"/>
              </a:defRPr>
            </a:lvl1pPr>
          </a:lstStyle>
          <a:p>
            <a:r>
              <a:rPr lang="en-US" dirty="0"/>
              <a:t>Click to edit picture title</a:t>
            </a:r>
          </a:p>
        </p:txBody>
      </p:sp>
      <p:sp>
        <p:nvSpPr>
          <p:cNvPr id="8" name="Text Placeholder 2" title="Photo slide content"/>
          <p:cNvSpPr>
            <a:spLocks noGrp="1"/>
          </p:cNvSpPr>
          <p:nvPr>
            <p:ph type="body" idx="13" hasCustomPrompt="1"/>
          </p:nvPr>
        </p:nvSpPr>
        <p:spPr>
          <a:xfrm>
            <a:off x="195942" y="2685436"/>
            <a:ext cx="3004458" cy="2005317"/>
          </a:xfrm>
          <a:solidFill>
            <a:srgbClr val="000054"/>
          </a:solidFill>
          <a:ln w="28575">
            <a:solidFill>
              <a:srgbClr val="000054"/>
            </a:solidFill>
          </a:ln>
        </p:spPr>
        <p:txBody>
          <a:bodyPr anchor="t">
            <a:normAutofit/>
          </a:bodyPr>
          <a:lstStyle>
            <a:lvl1pPr marL="0" indent="0">
              <a:lnSpc>
                <a:spcPct val="150000"/>
              </a:lnSpc>
              <a:buNone/>
              <a:defRPr sz="2000">
                <a:solidFill>
                  <a:srgbClr val="F6F5F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Content</a:t>
            </a:r>
          </a:p>
        </p:txBody>
      </p:sp>
      <p:sp>
        <p:nvSpPr>
          <p:cNvPr id="3" name="Picture Placeholder 3"/>
          <p:cNvSpPr>
            <a:spLocks noGrp="1"/>
          </p:cNvSpPr>
          <p:nvPr>
            <p:ph type="pic" idx="1"/>
          </p:nvPr>
        </p:nvSpPr>
        <p:spPr>
          <a:xfrm>
            <a:off x="3219450" y="277339"/>
            <a:ext cx="5721440" cy="4417225"/>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lide Number Placeholder 8"/>
          <p:cNvSpPr>
            <a:spLocks noGrp="1"/>
          </p:cNvSpPr>
          <p:nvPr>
            <p:ph type="sldNum" sz="quarter" idx="16"/>
          </p:nvPr>
        </p:nvSpPr>
        <p:spPr>
          <a:xfrm>
            <a:off x="6553200" y="4767263"/>
            <a:ext cx="2133600" cy="273844"/>
          </a:xfrm>
        </p:spPr>
        <p:txBody>
          <a:bodyPr/>
          <a:lstStyle>
            <a:lvl1pPr>
              <a:defRPr>
                <a:solidFill>
                  <a:srgbClr val="000054"/>
                </a:solidFill>
              </a:defRPr>
            </a:lvl1pPr>
          </a:lstStyle>
          <a:p>
            <a:fld id="{66B7A6BE-7A3D-1C4F-BEDA-C5431FB9FC0F}" type="slidenum">
              <a:rPr lang="en-US" smtClean="0"/>
              <a:pPr/>
              <a:t>‹#›</a:t>
            </a:fld>
            <a:endParaRPr lang="en-US" dirty="0"/>
          </a:p>
        </p:txBody>
      </p:sp>
      <p:pic>
        <p:nvPicPr>
          <p:cNvPr id="2050" name="Picture 2"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3337" y="264129"/>
            <a:ext cx="770195" cy="77109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2332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box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57202" y="312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7" name="Picture Placeholder 3"/>
          <p:cNvSpPr>
            <a:spLocks noGrp="1"/>
          </p:cNvSpPr>
          <p:nvPr>
            <p:ph type="pic" idx="10"/>
          </p:nvPr>
        </p:nvSpPr>
        <p:spPr>
          <a:xfrm>
            <a:off x="3193198" y="312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8" name="Picture Placeholder 4"/>
          <p:cNvSpPr>
            <a:spLocks noGrp="1"/>
          </p:cNvSpPr>
          <p:nvPr>
            <p:ph type="pic" idx="11"/>
          </p:nvPr>
        </p:nvSpPr>
        <p:spPr>
          <a:xfrm>
            <a:off x="5929194" y="312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9" name="Picture Placeholder 5"/>
          <p:cNvSpPr>
            <a:spLocks noGrp="1"/>
          </p:cNvSpPr>
          <p:nvPr>
            <p:ph type="pic" idx="12"/>
          </p:nvPr>
        </p:nvSpPr>
        <p:spPr>
          <a:xfrm>
            <a:off x="457202" y="2283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0" name="Picture Placeholder 6"/>
          <p:cNvSpPr>
            <a:spLocks noGrp="1"/>
          </p:cNvSpPr>
          <p:nvPr>
            <p:ph type="pic" idx="13"/>
          </p:nvPr>
        </p:nvSpPr>
        <p:spPr>
          <a:xfrm>
            <a:off x="3193198" y="2283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1" name="Picture Placeholder 7"/>
          <p:cNvSpPr>
            <a:spLocks noGrp="1"/>
          </p:cNvSpPr>
          <p:nvPr>
            <p:ph type="pic" idx="14"/>
          </p:nvPr>
        </p:nvSpPr>
        <p:spPr>
          <a:xfrm>
            <a:off x="5929194" y="2283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Rectangle 8"/>
          <p:cNvSpPr/>
          <p:nvPr/>
        </p:nvSpPr>
        <p:spPr>
          <a:xfrm>
            <a:off x="0" y="4244546"/>
            <a:ext cx="9144405" cy="898954"/>
          </a:xfrm>
          <a:prstGeom prst="rect">
            <a:avLst/>
          </a:prstGeom>
          <a:solidFill>
            <a:srgbClr val="0000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3"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8456460" y="4451927"/>
            <a:ext cx="691169" cy="69197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Placeholder 1" title="Photo title"/>
          <p:cNvSpPr>
            <a:spLocks noGrp="1"/>
          </p:cNvSpPr>
          <p:nvPr>
            <p:ph type="title" hasCustomPrompt="1"/>
          </p:nvPr>
        </p:nvSpPr>
        <p:spPr>
          <a:xfrm>
            <a:off x="321275" y="4322549"/>
            <a:ext cx="8477139" cy="374563"/>
          </a:xfrm>
          <a:prstGeom prst="rect">
            <a:avLst/>
          </a:prstGeom>
        </p:spPr>
        <p:txBody>
          <a:bodyPr vert="horz" lIns="91440" tIns="45720" rIns="91440" bIns="45720" rtlCol="0" anchor="ctr">
            <a:noAutofit/>
          </a:bodyPr>
          <a:lstStyle>
            <a:lvl1pPr>
              <a:defRPr sz="2400" baseline="0">
                <a:solidFill>
                  <a:schemeClr val="bg1"/>
                </a:solidFill>
              </a:defRPr>
            </a:lvl1pPr>
          </a:lstStyle>
          <a:p>
            <a:r>
              <a:rPr lang="en-US" dirty="0"/>
              <a:t>Click to edit image title</a:t>
            </a:r>
          </a:p>
        </p:txBody>
      </p:sp>
      <p:sp>
        <p:nvSpPr>
          <p:cNvPr id="15" name="Text Placeholder 16"/>
          <p:cNvSpPr>
            <a:spLocks noGrp="1"/>
          </p:cNvSpPr>
          <p:nvPr>
            <p:ph type="body" sz="quarter" idx="15" hasCustomPrompt="1"/>
          </p:nvPr>
        </p:nvSpPr>
        <p:spPr>
          <a:xfrm>
            <a:off x="320675" y="4694238"/>
            <a:ext cx="8526463" cy="263525"/>
          </a:xfrm>
        </p:spPr>
        <p:txBody>
          <a:bodyPr lIns="91440" tIns="0" rIns="91440" bIns="0"/>
          <a:lstStyle>
            <a:lvl1pPr marL="0" indent="0">
              <a:lnSpc>
                <a:spcPct val="100000"/>
              </a:lnSpc>
              <a:buNone/>
              <a:defRPr sz="1600" baseline="0">
                <a:solidFill>
                  <a:schemeClr val="bg1"/>
                </a:solidFill>
              </a:defRPr>
            </a:lvl1pPr>
          </a:lstStyle>
          <a:p>
            <a:pPr lvl="0"/>
            <a:r>
              <a:rPr lang="en-US" dirty="0"/>
              <a:t>Reference link</a:t>
            </a:r>
          </a:p>
        </p:txBody>
      </p:sp>
    </p:spTree>
    <p:custDataLst>
      <p:tags r:id="rId1"/>
    </p:custDataLst>
    <p:extLst>
      <p:ext uri="{BB962C8B-B14F-4D97-AF65-F5344CB8AC3E}">
        <p14:creationId xmlns:p14="http://schemas.microsoft.com/office/powerpoint/2010/main" val="35047748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End Slide Mast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TextBox 12"/>
          <p:cNvSpPr txBox="1"/>
          <p:nvPr/>
        </p:nvSpPr>
        <p:spPr>
          <a:xfrm>
            <a:off x="3198829" y="4725630"/>
            <a:ext cx="3160738"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a:cs typeface="Arial"/>
              </a:rPr>
              <a:t>Copyright © 2017 RMIT University Vietnam</a:t>
            </a:r>
            <a:endParaRPr lang="en-AU" sz="1200" dirty="0">
              <a:solidFill>
                <a:schemeClr val="bg1"/>
              </a:solidFill>
              <a:latin typeface="Arial"/>
              <a:cs typeface="Arial"/>
            </a:endParaRPr>
          </a:p>
        </p:txBody>
      </p:sp>
    </p:spTree>
    <p:custDataLst>
      <p:tags r:id="rId1"/>
    </p:custDataLst>
    <p:extLst>
      <p:ext uri="{BB962C8B-B14F-4D97-AF65-F5344CB8AC3E}">
        <p14:creationId xmlns:p14="http://schemas.microsoft.com/office/powerpoint/2010/main" val="12415127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End Slide Alternativ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198829" y="4725630"/>
            <a:ext cx="3160738"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002060"/>
                </a:solidFill>
                <a:latin typeface="Arial"/>
                <a:cs typeface="Arial"/>
              </a:rPr>
              <a:t>Copyright © 2017 RMIT University Vietnam</a:t>
            </a:r>
            <a:endParaRPr lang="en-AU" sz="1200" dirty="0">
              <a:solidFill>
                <a:srgbClr val="002060"/>
              </a:solidFill>
              <a:latin typeface="Arial"/>
              <a:cs typeface="Arial"/>
            </a:endParaRPr>
          </a:p>
        </p:txBody>
      </p:sp>
    </p:spTree>
    <p:custDataLst>
      <p:tags r:id="rId1"/>
    </p:custDataLst>
    <p:extLst>
      <p:ext uri="{BB962C8B-B14F-4D97-AF65-F5344CB8AC3E}">
        <p14:creationId xmlns:p14="http://schemas.microsoft.com/office/powerpoint/2010/main" val="2982114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57200" y="107532"/>
            <a:ext cx="7261922" cy="1111885"/>
          </a:xfrm>
        </p:spPr>
        <p:txBody>
          <a:bodyPr/>
          <a:lstStyle/>
          <a:p>
            <a:r>
              <a:rPr lang="en-US" dirty="0">
                <a:solidFill>
                  <a:srgbClr val="FAC800"/>
                </a:solidFill>
              </a:rPr>
              <a:t>—</a:t>
            </a:r>
            <a:br>
              <a:rPr lang="en-US" dirty="0"/>
            </a:br>
            <a:r>
              <a:rPr lang="en-US" dirty="0"/>
              <a:t>Click to edit Master title style</a:t>
            </a:r>
          </a:p>
        </p:txBody>
      </p:sp>
      <p:sp>
        <p:nvSpPr>
          <p:cNvPr id="13" name="Text Placeholder 12"/>
          <p:cNvSpPr>
            <a:spLocks noGrp="1"/>
          </p:cNvSpPr>
          <p:nvPr>
            <p:ph type="body" sz="quarter" idx="13"/>
          </p:nvPr>
        </p:nvSpPr>
        <p:spPr>
          <a:xfrm>
            <a:off x="457199" y="1307905"/>
            <a:ext cx="8236131" cy="2924461"/>
          </a:xfrm>
        </p:spPr>
        <p:txBody>
          <a:bodyPr>
            <a:normAutofit/>
          </a:bodyPr>
          <a:lstStyle>
            <a:lvl1pPr marL="342900" indent="-342900">
              <a:spcBef>
                <a:spcPts val="600"/>
              </a:spcBef>
              <a:spcAft>
                <a:spcPts val="600"/>
              </a:spcAft>
              <a:buFont typeface="Arial" panose="020B0604020202020204" pitchFamily="34" charset="0"/>
              <a:buChar char="•"/>
              <a:defRPr sz="2400"/>
            </a:lvl1pPr>
            <a:lvl2pPr marL="742950" indent="-285750">
              <a:spcBef>
                <a:spcPts val="600"/>
              </a:spcBef>
              <a:spcAft>
                <a:spcPts val="600"/>
              </a:spcAft>
              <a:buFont typeface="Wingdings" panose="05000000000000000000" pitchFamily="2" charset="2"/>
              <a:buChar char="§"/>
              <a:defRPr sz="2000"/>
            </a:lvl2pPr>
            <a:lvl3pPr marL="914400" indent="0">
              <a:buNone/>
              <a:defRPr/>
            </a:lvl3pPr>
            <a:lvl4pPr marL="1371600" indent="0">
              <a:buNone/>
              <a:defRPr/>
            </a:lvl4pPr>
            <a:lvl5pPr marL="1828800" indent="0">
              <a:buFont typeface="Arial"/>
              <a:buNone/>
              <a:defRPr/>
            </a:lvl5pPr>
          </a:lstStyle>
          <a:p>
            <a:pPr lvl="0"/>
            <a:r>
              <a:rPr lang="en-US" dirty="0"/>
              <a:t>Edit Master text styles</a:t>
            </a:r>
          </a:p>
          <a:p>
            <a:pPr lvl="1"/>
            <a:r>
              <a:rPr lang="en-US" dirty="0"/>
              <a:t>Edit Master text styles</a:t>
            </a:r>
          </a:p>
        </p:txBody>
      </p:sp>
    </p:spTree>
    <p:extLst>
      <p:ext uri="{BB962C8B-B14F-4D97-AF65-F5344CB8AC3E}">
        <p14:creationId xmlns:p14="http://schemas.microsoft.com/office/powerpoint/2010/main" val="146749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56781"/>
            <a:ext cx="3866995" cy="2186878"/>
          </a:xfrm>
        </p:spPr>
        <p:txBody>
          <a:bodyPr>
            <a:normAutofit/>
          </a:bodyPr>
          <a:lstStyle>
            <a:lvl1pPr marL="0" indent="0">
              <a:buNone/>
              <a:defRPr sz="12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a:t>Edit Master text styles</a:t>
            </a:r>
          </a:p>
        </p:txBody>
      </p:sp>
      <p:sp>
        <p:nvSpPr>
          <p:cNvPr id="7" name="Title 6"/>
          <p:cNvSpPr>
            <a:spLocks noGrp="1"/>
          </p:cNvSpPr>
          <p:nvPr>
            <p:ph type="title" hasCustomPrompt="1"/>
          </p:nvPr>
        </p:nvSpPr>
        <p:spPr>
          <a:xfrm>
            <a:off x="457200" y="107532"/>
            <a:ext cx="7261922" cy="1111885"/>
          </a:xfrm>
        </p:spPr>
        <p:txBody>
          <a:bodyPr/>
          <a:lstStyle/>
          <a:p>
            <a:r>
              <a:rPr lang="en-US" dirty="0">
                <a:solidFill>
                  <a:srgbClr val="FAC800"/>
                </a:solidFill>
              </a:rPr>
              <a:t>—</a:t>
            </a:r>
            <a:br>
              <a:rPr lang="en-US" dirty="0"/>
            </a:br>
            <a:r>
              <a:rPr lang="en-US" dirty="0"/>
              <a:t>Click to edit Master title style</a:t>
            </a:r>
          </a:p>
        </p:txBody>
      </p:sp>
      <p:sp>
        <p:nvSpPr>
          <p:cNvPr id="13" name="Text Placeholder 12"/>
          <p:cNvSpPr>
            <a:spLocks noGrp="1"/>
          </p:cNvSpPr>
          <p:nvPr>
            <p:ph type="body" sz="quarter" idx="13"/>
          </p:nvPr>
        </p:nvSpPr>
        <p:spPr>
          <a:xfrm>
            <a:off x="457200" y="1307905"/>
            <a:ext cx="7261922" cy="575411"/>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Font typeface="Arial"/>
              <a:buNone/>
              <a:defRPr/>
            </a:lvl5pPr>
          </a:lstStyle>
          <a:p>
            <a:pPr lvl="0"/>
            <a:r>
              <a:rPr lang="en-US"/>
              <a:t>Edit Master text styles</a:t>
            </a:r>
          </a:p>
        </p:txBody>
      </p:sp>
      <p:sp>
        <p:nvSpPr>
          <p:cNvPr id="14" name="Content Placeholder 2"/>
          <p:cNvSpPr>
            <a:spLocks noGrp="1"/>
          </p:cNvSpPr>
          <p:nvPr>
            <p:ph idx="14"/>
          </p:nvPr>
        </p:nvSpPr>
        <p:spPr>
          <a:xfrm>
            <a:off x="4589346" y="2056781"/>
            <a:ext cx="3866995" cy="2186878"/>
          </a:xfrm>
        </p:spPr>
        <p:txBody>
          <a:bodyPr>
            <a:normAutofit/>
          </a:bodyPr>
          <a:lstStyle>
            <a:lvl1pPr marL="285750" indent="-285750">
              <a:buClr>
                <a:srgbClr val="FAC800"/>
              </a:buClr>
              <a:buFont typeface="Lucida Grande"/>
              <a:buChar char="—"/>
              <a:defRPr sz="1200">
                <a:solidFill>
                  <a:srgbClr val="000000"/>
                </a:solidFill>
              </a:defRPr>
            </a:lvl1pPr>
            <a:lvl2pPr marL="457200" indent="0">
              <a:buNone/>
              <a:defRPr sz="1200">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598174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6202556" cy="1111885"/>
          </a:xfrm>
        </p:spPr>
        <p:txBody>
          <a:bodyPr>
            <a:noAutofit/>
          </a:bodyPr>
          <a:lstStyle>
            <a:lvl1pPr>
              <a:defRPr sz="2200"/>
            </a:lvl1pPr>
          </a:lstStyle>
          <a:p>
            <a:r>
              <a:rPr lang="en-US" dirty="0">
                <a:solidFill>
                  <a:srgbClr val="C864C8"/>
                </a:solidFill>
              </a:rPr>
              <a:t>—</a:t>
            </a:r>
            <a:br>
              <a:rPr lang="en-US" dirty="0"/>
            </a:br>
            <a:r>
              <a:rPr lang="en-US" dirty="0"/>
              <a:t>Click to edit Master title style</a:t>
            </a:r>
          </a:p>
        </p:txBody>
      </p:sp>
      <p:sp>
        <p:nvSpPr>
          <p:cNvPr id="8" name="Rectangle 21"/>
          <p:cNvSpPr/>
          <p:nvPr userDrawn="1"/>
        </p:nvSpPr>
        <p:spPr>
          <a:xfrm rot="5400000">
            <a:off x="8023763" y="4480464"/>
            <a:ext cx="454178" cy="871895"/>
          </a:xfrm>
          <a:custGeom>
            <a:avLst/>
            <a:gdLst/>
            <a:ahLst/>
            <a:cxnLst/>
            <a:rect l="l" t="t" r="r" b="b"/>
            <a:pathLst>
              <a:path w="1863259" h="3576943">
                <a:moveTo>
                  <a:pt x="1396645" y="0"/>
                </a:moveTo>
                <a:lnTo>
                  <a:pt x="1863259" y="0"/>
                </a:lnTo>
                <a:lnTo>
                  <a:pt x="1863259" y="3576943"/>
                </a:lnTo>
                <a:lnTo>
                  <a:pt x="1396645" y="3576943"/>
                </a:lnTo>
                <a:lnTo>
                  <a:pt x="1396645" y="3175032"/>
                </a:lnTo>
                <a:lnTo>
                  <a:pt x="625231" y="3175032"/>
                </a:lnTo>
                <a:lnTo>
                  <a:pt x="625231" y="2358325"/>
                </a:lnTo>
                <a:lnTo>
                  <a:pt x="0" y="2358325"/>
                </a:lnTo>
                <a:lnTo>
                  <a:pt x="0" y="1209463"/>
                </a:lnTo>
                <a:lnTo>
                  <a:pt x="625231" y="1209463"/>
                </a:lnTo>
                <a:lnTo>
                  <a:pt x="625231" y="388848"/>
                </a:lnTo>
                <a:lnTo>
                  <a:pt x="1396645" y="388848"/>
                </a:lnTo>
                <a:close/>
              </a:path>
            </a:pathLst>
          </a:custGeom>
          <a:solidFill>
            <a:srgbClr val="C864C8"/>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1" name="Picture Placeholder 10"/>
          <p:cNvSpPr>
            <a:spLocks noGrp="1"/>
          </p:cNvSpPr>
          <p:nvPr>
            <p:ph type="pic" sz="quarter" idx="13"/>
          </p:nvPr>
        </p:nvSpPr>
        <p:spPr>
          <a:xfrm>
            <a:off x="726765" y="1727936"/>
            <a:ext cx="1177925" cy="1177925"/>
          </a:xfrm>
          <a:prstGeom prst="ellipse">
            <a:avLst/>
          </a:prstGeom>
        </p:spPr>
        <p:txBody>
          <a:bodyPr>
            <a:noAutofit/>
          </a:bodyPr>
          <a:lstStyle>
            <a:lvl1pPr marL="0" indent="0">
              <a:buNone/>
              <a:defRPr sz="800"/>
            </a:lvl1pPr>
          </a:lstStyle>
          <a:p>
            <a:r>
              <a:rPr lang="en-US"/>
              <a:t>Click icon to add picture</a:t>
            </a:r>
            <a:endParaRPr lang="en-US" dirty="0"/>
          </a:p>
        </p:txBody>
      </p:sp>
      <p:sp>
        <p:nvSpPr>
          <p:cNvPr id="21" name="Text Placeholder 20"/>
          <p:cNvSpPr>
            <a:spLocks noGrp="1"/>
          </p:cNvSpPr>
          <p:nvPr>
            <p:ph type="body" sz="quarter" idx="14"/>
          </p:nvPr>
        </p:nvSpPr>
        <p:spPr>
          <a:xfrm>
            <a:off x="726765"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23" name="Text Placeholder 22"/>
          <p:cNvSpPr>
            <a:spLocks noGrp="1"/>
          </p:cNvSpPr>
          <p:nvPr>
            <p:ph type="body" sz="quarter" idx="15"/>
          </p:nvPr>
        </p:nvSpPr>
        <p:spPr>
          <a:xfrm>
            <a:off x="726765" y="3333326"/>
            <a:ext cx="2332038" cy="606772"/>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
        <p:nvSpPr>
          <p:cNvPr id="33" name="Picture Placeholder 10"/>
          <p:cNvSpPr>
            <a:spLocks noGrp="1"/>
          </p:cNvSpPr>
          <p:nvPr>
            <p:ph type="pic" sz="quarter" idx="16"/>
          </p:nvPr>
        </p:nvSpPr>
        <p:spPr>
          <a:xfrm>
            <a:off x="3347864" y="1727936"/>
            <a:ext cx="1177925" cy="1177925"/>
          </a:xfrm>
          <a:prstGeom prst="ellipse">
            <a:avLst/>
          </a:prstGeom>
        </p:spPr>
        <p:txBody>
          <a:bodyPr>
            <a:noAutofit/>
          </a:bodyPr>
          <a:lstStyle>
            <a:lvl1pPr marL="0" indent="0">
              <a:buNone/>
              <a:defRPr sz="800"/>
            </a:lvl1pPr>
          </a:lstStyle>
          <a:p>
            <a:r>
              <a:rPr lang="en-US"/>
              <a:t>Click icon to add picture</a:t>
            </a:r>
            <a:endParaRPr lang="en-US" dirty="0"/>
          </a:p>
        </p:txBody>
      </p:sp>
      <p:sp>
        <p:nvSpPr>
          <p:cNvPr id="34" name="Text Placeholder 20"/>
          <p:cNvSpPr>
            <a:spLocks noGrp="1"/>
          </p:cNvSpPr>
          <p:nvPr>
            <p:ph type="body" sz="quarter" idx="17"/>
          </p:nvPr>
        </p:nvSpPr>
        <p:spPr>
          <a:xfrm>
            <a:off x="3347864"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35" name="Text Placeholder 22"/>
          <p:cNvSpPr>
            <a:spLocks noGrp="1"/>
          </p:cNvSpPr>
          <p:nvPr>
            <p:ph type="body" sz="quarter" idx="18"/>
          </p:nvPr>
        </p:nvSpPr>
        <p:spPr>
          <a:xfrm>
            <a:off x="3347864" y="3333326"/>
            <a:ext cx="2332038" cy="606772"/>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
        <p:nvSpPr>
          <p:cNvPr id="36" name="Picture Placeholder 10"/>
          <p:cNvSpPr>
            <a:spLocks noGrp="1"/>
          </p:cNvSpPr>
          <p:nvPr>
            <p:ph type="pic" sz="quarter" idx="19"/>
          </p:nvPr>
        </p:nvSpPr>
        <p:spPr>
          <a:xfrm>
            <a:off x="5940152" y="1727936"/>
            <a:ext cx="1177925" cy="1177925"/>
          </a:xfrm>
          <a:prstGeom prst="ellipse">
            <a:avLst/>
          </a:prstGeom>
        </p:spPr>
        <p:txBody>
          <a:bodyPr>
            <a:noAutofit/>
          </a:bodyPr>
          <a:lstStyle>
            <a:lvl1pPr marL="0" indent="0">
              <a:buNone/>
              <a:defRPr sz="800"/>
            </a:lvl1pPr>
          </a:lstStyle>
          <a:p>
            <a:r>
              <a:rPr lang="en-US"/>
              <a:t>Click icon to add picture</a:t>
            </a:r>
            <a:endParaRPr lang="en-US" dirty="0"/>
          </a:p>
        </p:txBody>
      </p:sp>
      <p:sp>
        <p:nvSpPr>
          <p:cNvPr id="37" name="Text Placeholder 20"/>
          <p:cNvSpPr>
            <a:spLocks noGrp="1"/>
          </p:cNvSpPr>
          <p:nvPr>
            <p:ph type="body" sz="quarter" idx="20"/>
          </p:nvPr>
        </p:nvSpPr>
        <p:spPr>
          <a:xfrm>
            <a:off x="5940152"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38" name="Text Placeholder 22"/>
          <p:cNvSpPr>
            <a:spLocks noGrp="1"/>
          </p:cNvSpPr>
          <p:nvPr>
            <p:ph type="body" sz="quarter" idx="21"/>
          </p:nvPr>
        </p:nvSpPr>
        <p:spPr>
          <a:xfrm>
            <a:off x="5940152" y="3333326"/>
            <a:ext cx="2332038" cy="606772"/>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Tree>
    <p:extLst>
      <p:ext uri="{BB962C8B-B14F-4D97-AF65-F5344CB8AC3E}">
        <p14:creationId xmlns:p14="http://schemas.microsoft.com/office/powerpoint/2010/main" val="27510532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hree Content with images">
    <p:spTree>
      <p:nvGrpSpPr>
        <p:cNvPr id="1" name=""/>
        <p:cNvGrpSpPr/>
        <p:nvPr/>
      </p:nvGrpSpPr>
      <p:grpSpPr>
        <a:xfrm>
          <a:off x="0" y="0"/>
          <a:ext cx="0" cy="0"/>
          <a:chOff x="0" y="0"/>
          <a:chExt cx="0" cy="0"/>
        </a:xfrm>
      </p:grpSpPr>
      <p:sp>
        <p:nvSpPr>
          <p:cNvPr id="16" name="Rectangle 15"/>
          <p:cNvSpPr/>
          <p:nvPr userDrawn="1"/>
        </p:nvSpPr>
        <p:spPr>
          <a:xfrm>
            <a:off x="0" y="1"/>
            <a:ext cx="9144000" cy="5143500"/>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00AAFF"/>
              </a:solidFill>
            </a:endParaRPr>
          </a:p>
        </p:txBody>
      </p:sp>
      <p:sp>
        <p:nvSpPr>
          <p:cNvPr id="11" name="Picture Placeholder 10"/>
          <p:cNvSpPr>
            <a:spLocks noGrp="1"/>
          </p:cNvSpPr>
          <p:nvPr>
            <p:ph type="pic" sz="quarter" idx="13"/>
          </p:nvPr>
        </p:nvSpPr>
        <p:spPr>
          <a:xfrm>
            <a:off x="726765" y="696139"/>
            <a:ext cx="2073430" cy="2073430"/>
          </a:xfrm>
          <a:prstGeom prst="ellipse">
            <a:avLst/>
          </a:prstGeom>
          <a:solidFill>
            <a:schemeClr val="bg1">
              <a:lumMod val="95000"/>
            </a:schemeClr>
          </a:solidFill>
          <a:ln>
            <a:noFill/>
          </a:ln>
        </p:spPr>
        <p:txBody>
          <a:bodyPr>
            <a:normAutofit/>
          </a:bodyPr>
          <a:lstStyle>
            <a:lvl1pPr marL="0" indent="0">
              <a:buNone/>
              <a:defRPr sz="1200"/>
            </a:lvl1pPr>
          </a:lstStyle>
          <a:p>
            <a:r>
              <a:rPr lang="en-US"/>
              <a:t>Click icon to add picture</a:t>
            </a:r>
            <a:endParaRPr lang="en-US" dirty="0"/>
          </a:p>
        </p:txBody>
      </p:sp>
      <p:sp>
        <p:nvSpPr>
          <p:cNvPr id="21" name="Text Placeholder 20"/>
          <p:cNvSpPr>
            <a:spLocks noGrp="1"/>
          </p:cNvSpPr>
          <p:nvPr>
            <p:ph type="body" sz="quarter" idx="14"/>
          </p:nvPr>
        </p:nvSpPr>
        <p:spPr>
          <a:xfrm>
            <a:off x="726765"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23" name="Text Placeholder 22"/>
          <p:cNvSpPr>
            <a:spLocks noGrp="1"/>
          </p:cNvSpPr>
          <p:nvPr>
            <p:ph type="body" sz="quarter" idx="15"/>
          </p:nvPr>
        </p:nvSpPr>
        <p:spPr>
          <a:xfrm>
            <a:off x="726765" y="3333326"/>
            <a:ext cx="2332038" cy="935114"/>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3112" y="4329266"/>
            <a:ext cx="1357693" cy="608155"/>
          </a:xfrm>
          <a:prstGeom prst="rect">
            <a:avLst/>
          </a:prstGeom>
        </p:spPr>
      </p:pic>
      <p:sp>
        <p:nvSpPr>
          <p:cNvPr id="4" name="Text Placeholder 3"/>
          <p:cNvSpPr>
            <a:spLocks noGrp="1"/>
          </p:cNvSpPr>
          <p:nvPr>
            <p:ph type="body" sz="quarter" idx="22" hasCustomPrompt="1"/>
          </p:nvPr>
        </p:nvSpPr>
        <p:spPr>
          <a:xfrm>
            <a:off x="867472" y="1375356"/>
            <a:ext cx="1932723" cy="923034"/>
          </a:xfrm>
        </p:spPr>
        <p:txBody>
          <a:bodyPr>
            <a:normAutofit/>
          </a:bodyPr>
          <a:lstStyle>
            <a:lvl1pPr marL="0" indent="0">
              <a:buFontTx/>
              <a:buNone/>
              <a:defRPr sz="1600" b="1">
                <a:solidFill>
                  <a:schemeClr val="bg1"/>
                </a:solidFill>
              </a:defRPr>
            </a:lvl1pPr>
            <a:lvl2pPr marL="457200" indent="0">
              <a:buFontTx/>
              <a:buNone/>
              <a:defRPr>
                <a:solidFill>
                  <a:srgbClr val="AA00AA"/>
                </a:solidFill>
              </a:defRPr>
            </a:lvl2pPr>
            <a:lvl3pPr marL="914400" indent="0">
              <a:buFontTx/>
              <a:buNone/>
              <a:defRPr>
                <a:solidFill>
                  <a:srgbClr val="AA00AA"/>
                </a:solidFill>
              </a:defRPr>
            </a:lvl3pPr>
            <a:lvl4pPr marL="1371600" indent="0">
              <a:buFontTx/>
              <a:buNone/>
              <a:defRPr>
                <a:solidFill>
                  <a:srgbClr val="AA00AA"/>
                </a:solidFill>
              </a:defRPr>
            </a:lvl4pPr>
            <a:lvl5pPr marL="1828800" indent="0">
              <a:buFontTx/>
              <a:buNone/>
              <a:defRPr>
                <a:solidFill>
                  <a:srgbClr val="AA00AA"/>
                </a:solidFill>
              </a:defRPr>
            </a:lvl5pPr>
          </a:lstStyle>
          <a:p>
            <a:pPr lvl="0"/>
            <a:r>
              <a:rPr lang="en-US" dirty="0"/>
              <a:t>—</a:t>
            </a:r>
            <a:br>
              <a:rPr lang="en-US" dirty="0"/>
            </a:br>
            <a:r>
              <a:rPr lang="en-US" dirty="0"/>
              <a:t>Click to edit Master text styles</a:t>
            </a:r>
          </a:p>
        </p:txBody>
      </p:sp>
      <p:sp>
        <p:nvSpPr>
          <p:cNvPr id="43" name="Picture Placeholder 10"/>
          <p:cNvSpPr>
            <a:spLocks noGrp="1"/>
          </p:cNvSpPr>
          <p:nvPr>
            <p:ph type="pic" sz="quarter" idx="23"/>
          </p:nvPr>
        </p:nvSpPr>
        <p:spPr>
          <a:xfrm>
            <a:off x="3491880" y="696139"/>
            <a:ext cx="2073430" cy="2073430"/>
          </a:xfrm>
          <a:prstGeom prst="ellipse">
            <a:avLst/>
          </a:prstGeom>
          <a:solidFill>
            <a:schemeClr val="bg1">
              <a:lumMod val="95000"/>
            </a:schemeClr>
          </a:solidFill>
          <a:ln>
            <a:noFill/>
          </a:ln>
        </p:spPr>
        <p:txBody>
          <a:bodyPr>
            <a:normAutofit/>
          </a:bodyPr>
          <a:lstStyle>
            <a:lvl1pPr marL="0" indent="0">
              <a:buNone/>
              <a:defRPr sz="1200"/>
            </a:lvl1pPr>
          </a:lstStyle>
          <a:p>
            <a:r>
              <a:rPr lang="en-US"/>
              <a:t>Click icon to add picture</a:t>
            </a:r>
            <a:endParaRPr lang="en-US" dirty="0"/>
          </a:p>
        </p:txBody>
      </p:sp>
      <p:sp>
        <p:nvSpPr>
          <p:cNvPr id="44" name="Text Placeholder 20"/>
          <p:cNvSpPr>
            <a:spLocks noGrp="1"/>
          </p:cNvSpPr>
          <p:nvPr>
            <p:ph type="body" sz="quarter" idx="24"/>
          </p:nvPr>
        </p:nvSpPr>
        <p:spPr>
          <a:xfrm>
            <a:off x="3491880"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45" name="Text Placeholder 22"/>
          <p:cNvSpPr>
            <a:spLocks noGrp="1"/>
          </p:cNvSpPr>
          <p:nvPr>
            <p:ph type="body" sz="quarter" idx="25"/>
          </p:nvPr>
        </p:nvSpPr>
        <p:spPr>
          <a:xfrm>
            <a:off x="3491880" y="3333326"/>
            <a:ext cx="2332038" cy="935114"/>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
        <p:nvSpPr>
          <p:cNvPr id="46" name="Text Placeholder 3"/>
          <p:cNvSpPr>
            <a:spLocks noGrp="1"/>
          </p:cNvSpPr>
          <p:nvPr>
            <p:ph type="body" sz="quarter" idx="26" hasCustomPrompt="1"/>
          </p:nvPr>
        </p:nvSpPr>
        <p:spPr>
          <a:xfrm>
            <a:off x="3632587" y="1375356"/>
            <a:ext cx="1932723" cy="923034"/>
          </a:xfrm>
        </p:spPr>
        <p:txBody>
          <a:bodyPr>
            <a:normAutofit/>
          </a:bodyPr>
          <a:lstStyle>
            <a:lvl1pPr marL="0" indent="0">
              <a:buFontTx/>
              <a:buNone/>
              <a:defRPr sz="1600" b="1">
                <a:solidFill>
                  <a:schemeClr val="bg1"/>
                </a:solidFill>
              </a:defRPr>
            </a:lvl1pPr>
            <a:lvl2pPr marL="457200" indent="0">
              <a:buFontTx/>
              <a:buNone/>
              <a:defRPr>
                <a:solidFill>
                  <a:srgbClr val="AA00AA"/>
                </a:solidFill>
              </a:defRPr>
            </a:lvl2pPr>
            <a:lvl3pPr marL="914400" indent="0">
              <a:buFontTx/>
              <a:buNone/>
              <a:defRPr>
                <a:solidFill>
                  <a:srgbClr val="AA00AA"/>
                </a:solidFill>
              </a:defRPr>
            </a:lvl3pPr>
            <a:lvl4pPr marL="1371600" indent="0">
              <a:buFontTx/>
              <a:buNone/>
              <a:defRPr>
                <a:solidFill>
                  <a:srgbClr val="AA00AA"/>
                </a:solidFill>
              </a:defRPr>
            </a:lvl4pPr>
            <a:lvl5pPr marL="1828800" indent="0">
              <a:buFontTx/>
              <a:buNone/>
              <a:defRPr>
                <a:solidFill>
                  <a:srgbClr val="AA00AA"/>
                </a:solidFill>
              </a:defRPr>
            </a:lvl5pPr>
          </a:lstStyle>
          <a:p>
            <a:pPr lvl="0"/>
            <a:r>
              <a:rPr lang="en-US" dirty="0"/>
              <a:t>—</a:t>
            </a:r>
            <a:br>
              <a:rPr lang="en-US" dirty="0"/>
            </a:br>
            <a:r>
              <a:rPr lang="en-US" dirty="0"/>
              <a:t>Click to edit Master text styles</a:t>
            </a:r>
          </a:p>
        </p:txBody>
      </p:sp>
      <p:sp>
        <p:nvSpPr>
          <p:cNvPr id="47" name="Picture Placeholder 10"/>
          <p:cNvSpPr>
            <a:spLocks noGrp="1"/>
          </p:cNvSpPr>
          <p:nvPr>
            <p:ph type="pic" sz="quarter" idx="27"/>
          </p:nvPr>
        </p:nvSpPr>
        <p:spPr>
          <a:xfrm>
            <a:off x="6300192" y="696139"/>
            <a:ext cx="2073430" cy="2073430"/>
          </a:xfrm>
          <a:prstGeom prst="ellipse">
            <a:avLst/>
          </a:prstGeom>
          <a:solidFill>
            <a:schemeClr val="bg1">
              <a:lumMod val="95000"/>
            </a:schemeClr>
          </a:solidFill>
          <a:ln>
            <a:noFill/>
          </a:ln>
        </p:spPr>
        <p:txBody>
          <a:bodyPr>
            <a:normAutofit/>
          </a:bodyPr>
          <a:lstStyle>
            <a:lvl1pPr marL="0" indent="0">
              <a:buNone/>
              <a:defRPr sz="1200"/>
            </a:lvl1pPr>
          </a:lstStyle>
          <a:p>
            <a:r>
              <a:rPr lang="en-US"/>
              <a:t>Click icon to add picture</a:t>
            </a:r>
            <a:endParaRPr lang="en-US" dirty="0"/>
          </a:p>
        </p:txBody>
      </p:sp>
      <p:sp>
        <p:nvSpPr>
          <p:cNvPr id="48" name="Text Placeholder 20"/>
          <p:cNvSpPr>
            <a:spLocks noGrp="1"/>
          </p:cNvSpPr>
          <p:nvPr>
            <p:ph type="body" sz="quarter" idx="28"/>
          </p:nvPr>
        </p:nvSpPr>
        <p:spPr>
          <a:xfrm>
            <a:off x="6300192"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49" name="Text Placeholder 22"/>
          <p:cNvSpPr>
            <a:spLocks noGrp="1"/>
          </p:cNvSpPr>
          <p:nvPr>
            <p:ph type="body" sz="quarter" idx="29"/>
          </p:nvPr>
        </p:nvSpPr>
        <p:spPr>
          <a:xfrm>
            <a:off x="6300192" y="3333326"/>
            <a:ext cx="2332038" cy="935113"/>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
        <p:nvSpPr>
          <p:cNvPr id="50" name="Text Placeholder 3"/>
          <p:cNvSpPr>
            <a:spLocks noGrp="1"/>
          </p:cNvSpPr>
          <p:nvPr>
            <p:ph type="body" sz="quarter" idx="30" hasCustomPrompt="1"/>
          </p:nvPr>
        </p:nvSpPr>
        <p:spPr>
          <a:xfrm>
            <a:off x="6440899" y="1375356"/>
            <a:ext cx="1932723" cy="923034"/>
          </a:xfrm>
        </p:spPr>
        <p:txBody>
          <a:bodyPr>
            <a:normAutofit/>
          </a:bodyPr>
          <a:lstStyle>
            <a:lvl1pPr marL="0" indent="0">
              <a:buFontTx/>
              <a:buNone/>
              <a:defRPr sz="1600" b="1">
                <a:solidFill>
                  <a:schemeClr val="bg1"/>
                </a:solidFill>
              </a:defRPr>
            </a:lvl1pPr>
            <a:lvl2pPr marL="457200" indent="0">
              <a:buFontTx/>
              <a:buNone/>
              <a:defRPr>
                <a:solidFill>
                  <a:srgbClr val="AA00AA"/>
                </a:solidFill>
              </a:defRPr>
            </a:lvl2pPr>
            <a:lvl3pPr marL="914400" indent="0">
              <a:buFontTx/>
              <a:buNone/>
              <a:defRPr>
                <a:solidFill>
                  <a:srgbClr val="AA00AA"/>
                </a:solidFill>
              </a:defRPr>
            </a:lvl3pPr>
            <a:lvl4pPr marL="1371600" indent="0">
              <a:buFontTx/>
              <a:buNone/>
              <a:defRPr>
                <a:solidFill>
                  <a:srgbClr val="AA00AA"/>
                </a:solidFill>
              </a:defRPr>
            </a:lvl4pPr>
            <a:lvl5pPr marL="1828800" indent="0">
              <a:buFontTx/>
              <a:buNone/>
              <a:defRPr>
                <a:solidFill>
                  <a:srgbClr val="AA00AA"/>
                </a:solidFill>
              </a:defRPr>
            </a:lvl5pPr>
          </a:lstStyle>
          <a:p>
            <a:pPr lvl="0"/>
            <a:r>
              <a:rPr lang="en-US" dirty="0"/>
              <a:t>—</a:t>
            </a:r>
            <a:br>
              <a:rPr lang="en-US" dirty="0"/>
            </a:br>
            <a:r>
              <a:rPr lang="en-US" dirty="0"/>
              <a:t>Click to edit Master text styles</a:t>
            </a:r>
          </a:p>
        </p:txBody>
      </p:sp>
      <p:sp>
        <p:nvSpPr>
          <p:cNvPr id="20" name="Rectangle 19"/>
          <p:cNvSpPr/>
          <p:nvPr userDrawn="1"/>
        </p:nvSpPr>
        <p:spPr>
          <a:xfrm>
            <a:off x="4432760" y="4911571"/>
            <a:ext cx="278705" cy="184666"/>
          </a:xfrm>
          <a:prstGeom prst="rect">
            <a:avLst/>
          </a:prstGeom>
        </p:spPr>
        <p:txBody>
          <a:bodyPr wrap="none">
            <a:spAutoFit/>
          </a:bodyPr>
          <a:lstStyle/>
          <a:p>
            <a:fld id="{9E4DEE52-25AF-7B49-B9FC-7562266B64DE}" type="slidenum">
              <a:rPr lang="en-US" sz="600" smtClean="0">
                <a:solidFill>
                  <a:srgbClr val="000000"/>
                </a:solidFill>
                <a:latin typeface="Arial"/>
                <a:cs typeface="Arial"/>
              </a:rPr>
              <a:pPr/>
              <a:t>‹#›</a:t>
            </a:fld>
            <a:endParaRPr lang="en-US" sz="600" dirty="0">
              <a:solidFill>
                <a:srgbClr val="000000"/>
              </a:solidFill>
              <a:latin typeface="Arial"/>
              <a:cs typeface="Arial"/>
            </a:endParaRPr>
          </a:p>
        </p:txBody>
      </p:sp>
    </p:spTree>
    <p:extLst>
      <p:ext uri="{BB962C8B-B14F-4D97-AF65-F5344CB8AC3E}">
        <p14:creationId xmlns:p14="http://schemas.microsoft.com/office/powerpoint/2010/main" val="25165241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ternal Page">
    <p:spTree>
      <p:nvGrpSpPr>
        <p:cNvPr id="1" name=""/>
        <p:cNvGrpSpPr/>
        <p:nvPr/>
      </p:nvGrpSpPr>
      <p:grpSpPr>
        <a:xfrm>
          <a:off x="0" y="0"/>
          <a:ext cx="0" cy="0"/>
          <a:chOff x="0" y="0"/>
          <a:chExt cx="0" cy="0"/>
        </a:xfrm>
      </p:grpSpPr>
      <p:sp>
        <p:nvSpPr>
          <p:cNvPr id="11" name="Rectangle 10"/>
          <p:cNvSpPr/>
          <p:nvPr userDrawn="1"/>
        </p:nvSpPr>
        <p:spPr>
          <a:xfrm>
            <a:off x="0" y="1"/>
            <a:ext cx="9144000" cy="5143500"/>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00AAFF"/>
              </a:solidFill>
            </a:endParaRPr>
          </a:p>
        </p:txBody>
      </p:sp>
      <p:sp>
        <p:nvSpPr>
          <p:cNvPr id="10" name="Text Placeholder 9"/>
          <p:cNvSpPr>
            <a:spLocks noGrp="1"/>
          </p:cNvSpPr>
          <p:nvPr>
            <p:ph type="body" sz="quarter" idx="13" hasCustomPrompt="1"/>
          </p:nvPr>
        </p:nvSpPr>
        <p:spPr>
          <a:xfrm>
            <a:off x="457200" y="245440"/>
            <a:ext cx="7627938" cy="3868121"/>
          </a:xfrm>
        </p:spPr>
        <p:txBody>
          <a:bodyPr>
            <a:normAutofit/>
          </a:bodyPr>
          <a:lstStyle>
            <a:lvl1pPr marL="0" indent="0">
              <a:lnSpc>
                <a:spcPct val="90000"/>
              </a:lnSpc>
              <a:buNone/>
              <a:defRPr sz="4000" b="1"/>
            </a:lvl1pPr>
            <a:lvl2pPr marL="457200" indent="0">
              <a:buNone/>
              <a:defRPr/>
            </a:lvl2pPr>
            <a:lvl3pPr marL="914400" indent="0">
              <a:buNone/>
              <a:defRPr/>
            </a:lvl3pPr>
            <a:lvl4pPr marL="1371600" indent="0">
              <a:buNone/>
              <a:defRPr/>
            </a:lvl4pPr>
            <a:lvl5pPr marL="1828800" indent="0">
              <a:buFont typeface="Arial"/>
              <a:buNone/>
              <a:defRPr/>
            </a:lvl5pPr>
          </a:lstStyle>
          <a:p>
            <a:pPr lvl="0"/>
            <a:r>
              <a:rPr lang="en-US" dirty="0">
                <a:solidFill>
                  <a:srgbClr val="FF8199"/>
                </a:solidFill>
              </a:rPr>
              <a:t>—</a:t>
            </a:r>
            <a:br>
              <a:rPr lang="en-US" dirty="0"/>
            </a:br>
            <a:r>
              <a:rPr lang="en-US" dirty="0"/>
              <a:t>Click to edit Master text styles</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3112" y="4329266"/>
            <a:ext cx="1357693" cy="608155"/>
          </a:xfrm>
          <a:prstGeom prst="rect">
            <a:avLst/>
          </a:prstGeom>
        </p:spPr>
      </p:pic>
      <p:sp>
        <p:nvSpPr>
          <p:cNvPr id="9" name="Rectangle 8"/>
          <p:cNvSpPr/>
          <p:nvPr userDrawn="1"/>
        </p:nvSpPr>
        <p:spPr>
          <a:xfrm>
            <a:off x="4432760" y="4911571"/>
            <a:ext cx="278705" cy="184666"/>
          </a:xfrm>
          <a:prstGeom prst="rect">
            <a:avLst/>
          </a:prstGeom>
        </p:spPr>
        <p:txBody>
          <a:bodyPr wrap="none">
            <a:spAutoFit/>
          </a:bodyPr>
          <a:lstStyle/>
          <a:p>
            <a:fld id="{9E4DEE52-25AF-7B49-B9FC-7562266B64DE}" type="slidenum">
              <a:rPr lang="en-US" sz="600" smtClean="0">
                <a:solidFill>
                  <a:srgbClr val="000000"/>
                </a:solidFill>
                <a:latin typeface="Arial"/>
                <a:cs typeface="Arial"/>
              </a:rPr>
              <a:pPr/>
              <a:t>‹#›</a:t>
            </a:fld>
            <a:endParaRPr lang="en-US" sz="600" dirty="0">
              <a:solidFill>
                <a:srgbClr val="000000"/>
              </a:solidFill>
              <a:latin typeface="Arial"/>
              <a:cs typeface="Arial"/>
            </a:endParaRPr>
          </a:p>
        </p:txBody>
      </p:sp>
    </p:spTree>
    <p:extLst>
      <p:ext uri="{BB962C8B-B14F-4D97-AF65-F5344CB8AC3E}">
        <p14:creationId xmlns:p14="http://schemas.microsoft.com/office/powerpoint/2010/main" val="1522146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Alternativ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74281" y="796925"/>
            <a:ext cx="6674319" cy="1420019"/>
          </a:xfrm>
        </p:spPr>
        <p:txBody>
          <a:bodyPr anchor="b">
            <a:normAutofit/>
          </a:bodyPr>
          <a:lstStyle>
            <a:lvl1pPr algn="l">
              <a:lnSpc>
                <a:spcPct val="150000"/>
              </a:lnSpc>
              <a:defRPr sz="3600" b="1">
                <a:solidFill>
                  <a:srgbClr val="000054"/>
                </a:solidFill>
              </a:defRPr>
            </a:lvl1pPr>
          </a:lstStyle>
          <a:p>
            <a:r>
              <a:rPr lang="en-US" dirty="0"/>
              <a:t>Click to edit title</a:t>
            </a:r>
          </a:p>
        </p:txBody>
      </p:sp>
      <p:sp>
        <p:nvSpPr>
          <p:cNvPr id="3" name="Subtitle 2"/>
          <p:cNvSpPr>
            <a:spLocks noGrp="1"/>
          </p:cNvSpPr>
          <p:nvPr>
            <p:ph type="subTitle" idx="1" hasCustomPrompt="1"/>
          </p:nvPr>
        </p:nvSpPr>
        <p:spPr>
          <a:xfrm>
            <a:off x="1174281" y="2220382"/>
            <a:ext cx="6676750" cy="1009846"/>
          </a:xfrm>
        </p:spPr>
        <p:txBody>
          <a:bodyPr wrap="square">
            <a:spAutoFit/>
          </a:bodyPr>
          <a:lstStyle>
            <a:lvl1pPr marL="0" indent="0" algn="l">
              <a:lnSpc>
                <a:spcPct val="150000"/>
              </a:lnSpc>
              <a:buNone/>
              <a:defRPr sz="2800">
                <a:solidFill>
                  <a:srgbClr val="00005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slide subtitle</a:t>
            </a:r>
          </a:p>
        </p:txBody>
      </p:sp>
    </p:spTree>
    <p:custDataLst>
      <p:tags r:id="rId1"/>
    </p:custDataLst>
    <p:extLst>
      <p:ext uri="{BB962C8B-B14F-4D97-AF65-F5344CB8AC3E}">
        <p14:creationId xmlns:p14="http://schemas.microsoft.com/office/powerpoint/2010/main" val="17136356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nternal Page">
    <p:spTree>
      <p:nvGrpSpPr>
        <p:cNvPr id="1" name=""/>
        <p:cNvGrpSpPr/>
        <p:nvPr/>
      </p:nvGrpSpPr>
      <p:grpSpPr>
        <a:xfrm>
          <a:off x="0" y="0"/>
          <a:ext cx="0" cy="0"/>
          <a:chOff x="0" y="0"/>
          <a:chExt cx="0" cy="0"/>
        </a:xfrm>
      </p:grpSpPr>
      <p:sp>
        <p:nvSpPr>
          <p:cNvPr id="11" name="Rectangle 10"/>
          <p:cNvSpPr/>
          <p:nvPr userDrawn="1"/>
        </p:nvSpPr>
        <p:spPr>
          <a:xfrm>
            <a:off x="0" y="1"/>
            <a:ext cx="9144000" cy="5143500"/>
          </a:xfrm>
          <a:prstGeom prst="rect">
            <a:avLst/>
          </a:prstGeom>
          <a:solidFill>
            <a:srgbClr val="7AE1AA"/>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00AAFF"/>
              </a:solidFill>
            </a:endParaRPr>
          </a:p>
        </p:txBody>
      </p:sp>
      <p:sp>
        <p:nvSpPr>
          <p:cNvPr id="10" name="Text Placeholder 9"/>
          <p:cNvSpPr>
            <a:spLocks noGrp="1"/>
          </p:cNvSpPr>
          <p:nvPr>
            <p:ph type="body" sz="quarter" idx="13" hasCustomPrompt="1"/>
          </p:nvPr>
        </p:nvSpPr>
        <p:spPr>
          <a:xfrm>
            <a:off x="457200" y="245440"/>
            <a:ext cx="7627938" cy="3868121"/>
          </a:xfrm>
        </p:spPr>
        <p:txBody>
          <a:bodyPr>
            <a:normAutofit/>
          </a:bodyPr>
          <a:lstStyle>
            <a:lvl1pPr marL="0" indent="0">
              <a:lnSpc>
                <a:spcPct val="90000"/>
              </a:lnSpc>
              <a:buNone/>
              <a:defRPr sz="4000" b="1"/>
            </a:lvl1pPr>
            <a:lvl2pPr marL="457200" indent="0">
              <a:buNone/>
              <a:defRPr/>
            </a:lvl2pPr>
            <a:lvl3pPr marL="914400" indent="0">
              <a:buNone/>
              <a:defRPr/>
            </a:lvl3pPr>
            <a:lvl4pPr marL="1371600" indent="0">
              <a:buNone/>
              <a:defRPr/>
            </a:lvl4pPr>
            <a:lvl5pPr marL="1828800" indent="0">
              <a:buFont typeface="Arial"/>
              <a:buNone/>
              <a:defRPr/>
            </a:lvl5pPr>
          </a:lstStyle>
          <a:p>
            <a:pPr lvl="0"/>
            <a:r>
              <a:rPr lang="en-US" dirty="0">
                <a:solidFill>
                  <a:srgbClr val="E60028"/>
                </a:solidFill>
              </a:rPr>
              <a:t>—</a:t>
            </a:r>
            <a:br>
              <a:rPr lang="en-US" dirty="0"/>
            </a:br>
            <a:r>
              <a:rPr lang="en-US" dirty="0"/>
              <a:t>Click to edit Master text styles</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3112" y="4329266"/>
            <a:ext cx="1357693" cy="608155"/>
          </a:xfrm>
          <a:prstGeom prst="rect">
            <a:avLst/>
          </a:prstGeom>
        </p:spPr>
      </p:pic>
      <p:sp>
        <p:nvSpPr>
          <p:cNvPr id="9" name="Rectangle 8"/>
          <p:cNvSpPr/>
          <p:nvPr userDrawn="1"/>
        </p:nvSpPr>
        <p:spPr>
          <a:xfrm>
            <a:off x="4432760" y="4911571"/>
            <a:ext cx="278705" cy="184666"/>
          </a:xfrm>
          <a:prstGeom prst="rect">
            <a:avLst/>
          </a:prstGeom>
        </p:spPr>
        <p:txBody>
          <a:bodyPr wrap="none">
            <a:spAutoFit/>
          </a:bodyPr>
          <a:lstStyle/>
          <a:p>
            <a:fld id="{9E4DEE52-25AF-7B49-B9FC-7562266B64DE}" type="slidenum">
              <a:rPr lang="en-US" sz="600" smtClean="0">
                <a:solidFill>
                  <a:srgbClr val="000000"/>
                </a:solidFill>
                <a:latin typeface="Arial"/>
                <a:cs typeface="Arial"/>
              </a:rPr>
              <a:pPr/>
              <a:t>‹#›</a:t>
            </a:fld>
            <a:endParaRPr lang="en-US" sz="600" dirty="0">
              <a:solidFill>
                <a:srgbClr val="000000"/>
              </a:solidFill>
              <a:latin typeface="Arial"/>
              <a:cs typeface="Arial"/>
            </a:endParaRPr>
          </a:p>
        </p:txBody>
      </p:sp>
    </p:spTree>
    <p:extLst>
      <p:ext uri="{BB962C8B-B14F-4D97-AF65-F5344CB8AC3E}">
        <p14:creationId xmlns:p14="http://schemas.microsoft.com/office/powerpoint/2010/main" val="83495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Internal Page">
    <p:spTree>
      <p:nvGrpSpPr>
        <p:cNvPr id="1" name=""/>
        <p:cNvGrpSpPr/>
        <p:nvPr/>
      </p:nvGrpSpPr>
      <p:grpSpPr>
        <a:xfrm>
          <a:off x="0" y="0"/>
          <a:ext cx="0" cy="0"/>
          <a:chOff x="0" y="0"/>
          <a:chExt cx="0" cy="0"/>
        </a:xfrm>
      </p:grpSpPr>
      <p:sp>
        <p:nvSpPr>
          <p:cNvPr id="11" name="Rectangle 10"/>
          <p:cNvSpPr/>
          <p:nvPr userDrawn="1"/>
        </p:nvSpPr>
        <p:spPr>
          <a:xfrm>
            <a:off x="0" y="1"/>
            <a:ext cx="9144000" cy="5143500"/>
          </a:xfrm>
          <a:prstGeom prst="rect">
            <a:avLst/>
          </a:prstGeom>
          <a:solidFill>
            <a:srgbClr val="AA00AA"/>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AA00AA"/>
              </a:solidFill>
            </a:endParaRPr>
          </a:p>
        </p:txBody>
      </p:sp>
      <p:sp>
        <p:nvSpPr>
          <p:cNvPr id="10" name="Text Placeholder 9"/>
          <p:cNvSpPr>
            <a:spLocks noGrp="1"/>
          </p:cNvSpPr>
          <p:nvPr>
            <p:ph type="body" sz="quarter" idx="13" hasCustomPrompt="1"/>
          </p:nvPr>
        </p:nvSpPr>
        <p:spPr>
          <a:xfrm>
            <a:off x="457200" y="245440"/>
            <a:ext cx="7627938" cy="3868121"/>
          </a:xfrm>
        </p:spPr>
        <p:txBody>
          <a:bodyPr>
            <a:normAutofit/>
          </a:bodyPr>
          <a:lstStyle>
            <a:lvl1pPr marL="0" indent="0">
              <a:lnSpc>
                <a:spcPct val="90000"/>
              </a:lnSpc>
              <a:buNone/>
              <a:defRPr sz="4000" b="1">
                <a:solidFill>
                  <a:schemeClr val="bg1"/>
                </a:solidFill>
              </a:defRPr>
            </a:lvl1pPr>
            <a:lvl2pPr marL="457200" indent="0">
              <a:buNone/>
              <a:defRPr/>
            </a:lvl2pPr>
            <a:lvl3pPr marL="914400" indent="0">
              <a:buNone/>
              <a:defRPr/>
            </a:lvl3pPr>
            <a:lvl4pPr marL="1371600" indent="0">
              <a:buNone/>
              <a:defRPr/>
            </a:lvl4pPr>
            <a:lvl5pPr marL="1828800" indent="0">
              <a:buFont typeface="Arial"/>
              <a:buNone/>
              <a:defRPr/>
            </a:lvl5pPr>
          </a:lstStyle>
          <a:p>
            <a:pPr lvl="0"/>
            <a:r>
              <a:rPr lang="en-US" dirty="0">
                <a:solidFill>
                  <a:srgbClr val="7AE1AA"/>
                </a:solidFill>
              </a:rPr>
              <a:t>—</a:t>
            </a:r>
            <a:br>
              <a:rPr lang="en-US" dirty="0"/>
            </a:br>
            <a:r>
              <a:rPr lang="en-US" dirty="0"/>
              <a:t>Click to edit Master text styles</a:t>
            </a:r>
          </a:p>
        </p:txBody>
      </p:sp>
      <p:pic>
        <p:nvPicPr>
          <p:cNvPr id="12" name="Picture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353112" y="4329266"/>
            <a:ext cx="1357693" cy="608155"/>
          </a:xfrm>
          <a:prstGeom prst="rect">
            <a:avLst/>
          </a:prstGeom>
        </p:spPr>
      </p:pic>
      <p:sp>
        <p:nvSpPr>
          <p:cNvPr id="9" name="Rectangle 8"/>
          <p:cNvSpPr/>
          <p:nvPr userDrawn="1"/>
        </p:nvSpPr>
        <p:spPr>
          <a:xfrm>
            <a:off x="4432760" y="4911571"/>
            <a:ext cx="278705" cy="184666"/>
          </a:xfrm>
          <a:prstGeom prst="rect">
            <a:avLst/>
          </a:prstGeom>
        </p:spPr>
        <p:txBody>
          <a:bodyPr wrap="none">
            <a:spAutoFit/>
          </a:bodyPr>
          <a:lstStyle/>
          <a:p>
            <a:fld id="{9E4DEE52-25AF-7B49-B9FC-7562266B64DE}" type="slidenum">
              <a:rPr lang="en-US" sz="600" smtClean="0">
                <a:solidFill>
                  <a:srgbClr val="FFFFFF"/>
                </a:solidFill>
                <a:latin typeface="Arial"/>
                <a:cs typeface="Arial"/>
              </a:rPr>
              <a:pPr/>
              <a:t>‹#›</a:t>
            </a:fld>
            <a:endParaRPr lang="en-US" sz="600" dirty="0">
              <a:solidFill>
                <a:srgbClr val="FFFFFF"/>
              </a:solidFill>
              <a:latin typeface="Arial"/>
              <a:cs typeface="Arial"/>
            </a:endParaRPr>
          </a:p>
        </p:txBody>
      </p:sp>
    </p:spTree>
    <p:extLst>
      <p:ext uri="{BB962C8B-B14F-4D97-AF65-F5344CB8AC3E}">
        <p14:creationId xmlns:p14="http://schemas.microsoft.com/office/powerpoint/2010/main" val="27504363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B9FEDCA-2387-6746-8181-43BE1F0BF3A4}"/>
              </a:ext>
            </a:extLst>
          </p:cNvPr>
          <p:cNvSpPr>
            <a:spLocks noGrp="1"/>
          </p:cNvSpPr>
          <p:nvPr>
            <p:ph type="sldNum" idx="10"/>
          </p:nvPr>
        </p:nvSpPr>
        <p:spPr/>
        <p:txBody>
          <a:bodyPr/>
          <a:lstStyle>
            <a:lvl1pPr>
              <a:defRPr b="0">
                <a:solidFill>
                  <a:schemeClr val="tx1"/>
                </a:solidFill>
              </a:defRPr>
            </a:lvl1pPr>
          </a:lstStyle>
          <a:p>
            <a:fld id="{00000000-1234-1234-1234-123412341234}" type="slidenum">
              <a:rPr lang="en-US" smtClean="0"/>
              <a:pPr/>
              <a:t>‹#›</a:t>
            </a:fld>
            <a:endParaRPr lang="en-US" dirty="0"/>
          </a:p>
        </p:txBody>
      </p:sp>
      <p:sp>
        <p:nvSpPr>
          <p:cNvPr id="4" name="Google Shape;18;p3">
            <a:extLst>
              <a:ext uri="{FF2B5EF4-FFF2-40B4-BE49-F238E27FC236}">
                <a16:creationId xmlns:a16="http://schemas.microsoft.com/office/drawing/2014/main" id="{09211ECB-EBFA-4943-8BC7-5E1625C3D320}"/>
              </a:ext>
            </a:extLst>
          </p:cNvPr>
          <p:cNvSpPr/>
          <p:nvPr userDrawn="1"/>
        </p:nvSpPr>
        <p:spPr>
          <a:xfrm>
            <a:off x="0" y="-1"/>
            <a:ext cx="9144000" cy="902525"/>
          </a:xfrm>
          <a:prstGeom prst="rect">
            <a:avLst/>
          </a:prstGeom>
          <a:solidFill>
            <a:srgbClr val="000054"/>
          </a:solidFill>
          <a:ln w="9525" cap="flat" cmpd="sng">
            <a:solidFill>
              <a:schemeClr val="accent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 name="Google Shape;19;p3" title="Slide title">
            <a:extLst>
              <a:ext uri="{FF2B5EF4-FFF2-40B4-BE49-F238E27FC236}">
                <a16:creationId xmlns:a16="http://schemas.microsoft.com/office/drawing/2014/main" id="{A51CE765-C987-D34B-9216-7B22D4CE21FF}"/>
              </a:ext>
            </a:extLst>
          </p:cNvPr>
          <p:cNvSpPr txBox="1">
            <a:spLocks noGrp="1"/>
          </p:cNvSpPr>
          <p:nvPr>
            <p:ph type="title"/>
          </p:nvPr>
        </p:nvSpPr>
        <p:spPr>
          <a:xfrm>
            <a:off x="1" y="-1"/>
            <a:ext cx="8259288" cy="902525"/>
          </a:xfrm>
          <a:prstGeom prst="rect">
            <a:avLst/>
          </a:prstGeom>
          <a:solidFill>
            <a:srgbClr val="000054"/>
          </a:solidFill>
          <a:ln>
            <a:noFill/>
          </a:ln>
        </p:spPr>
        <p:txBody>
          <a:bodyPr spcFirstLastPara="1" wrap="square" lIns="91425" tIns="91425" rIns="91425" bIns="91425" anchor="ctr" anchorCtr="0"/>
          <a:lstStyle>
            <a:lvl1pPr marL="365760" marR="0" lvl="0" algn="l" rtl="0">
              <a:lnSpc>
                <a:spcPct val="100000"/>
              </a:lnSpc>
              <a:spcBef>
                <a:spcPts val="0"/>
              </a:spcBef>
              <a:spcAft>
                <a:spcPts val="0"/>
              </a:spcAft>
              <a:buClr>
                <a:srgbClr val="DBDCDD"/>
              </a:buClr>
              <a:buSzPts val="3600"/>
              <a:buFont typeface="Arial"/>
              <a:buNone/>
              <a:defRPr sz="3600" b="1" i="0" u="none" strike="noStrike" cap="none">
                <a:solidFill>
                  <a:srgbClr val="DBDCDD"/>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pic>
        <p:nvPicPr>
          <p:cNvPr id="6" name="Google Shape;21;p3" descr="C:\Users\v12123\Desktop\AccessibleDocuments\Elements\RMITVN-ACCESS-NewGuideline_PresentationSlides_2_elements-01.png">
            <a:extLst>
              <a:ext uri="{FF2B5EF4-FFF2-40B4-BE49-F238E27FC236}">
                <a16:creationId xmlns:a16="http://schemas.microsoft.com/office/drawing/2014/main" id="{75609953-EAA8-3549-8DD5-554688E92BE7}"/>
              </a:ext>
            </a:extLst>
          </p:cNvPr>
          <p:cNvPicPr preferRelativeResize="0"/>
          <p:nvPr userDrawn="1"/>
        </p:nvPicPr>
        <p:blipFill rotWithShape="1">
          <a:blip r:embed="rId2">
            <a:alphaModFix/>
          </a:blip>
          <a:srcRect/>
          <a:stretch/>
        </p:blipFill>
        <p:spPr>
          <a:xfrm>
            <a:off x="8458637" y="-5806"/>
            <a:ext cx="691169" cy="691978"/>
          </a:xfrm>
          <a:prstGeom prst="rect">
            <a:avLst/>
          </a:prstGeom>
          <a:noFill/>
          <a:ln>
            <a:noFill/>
          </a:ln>
        </p:spPr>
      </p:pic>
    </p:spTree>
    <p:extLst>
      <p:ext uri="{BB962C8B-B14F-4D97-AF65-F5344CB8AC3E}">
        <p14:creationId xmlns:p14="http://schemas.microsoft.com/office/powerpoint/2010/main" val="373062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able of Content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title="Table of content"/>
          <p:cNvSpPr>
            <a:spLocks noGrp="1"/>
          </p:cNvSpPr>
          <p:nvPr>
            <p:ph type="ctrTitle" hasCustomPrompt="1"/>
          </p:nvPr>
        </p:nvSpPr>
        <p:spPr>
          <a:xfrm>
            <a:off x="550397" y="481915"/>
            <a:ext cx="5850535" cy="685800"/>
          </a:xfrm>
          <a:ln w="19050">
            <a:solidFill>
              <a:schemeClr val="bg1"/>
            </a:solidFill>
          </a:ln>
        </p:spPr>
        <p:txBody>
          <a:bodyPr>
            <a:noAutofit/>
          </a:bodyPr>
          <a:lstStyle>
            <a:lvl1pPr marL="0" indent="228600" algn="l">
              <a:defRPr sz="2400" b="1" baseline="0">
                <a:solidFill>
                  <a:srgbClr val="DBDCDD"/>
                </a:solidFill>
              </a:defRPr>
            </a:lvl1pPr>
          </a:lstStyle>
          <a:p>
            <a:r>
              <a:rPr lang="en-US" dirty="0"/>
              <a:t>Click to edit Table of Contents </a:t>
            </a:r>
          </a:p>
        </p:txBody>
      </p:sp>
      <p:sp>
        <p:nvSpPr>
          <p:cNvPr id="5" name="Content Placeholder 2"/>
          <p:cNvSpPr>
            <a:spLocks noGrp="1"/>
          </p:cNvSpPr>
          <p:nvPr>
            <p:ph idx="1"/>
          </p:nvPr>
        </p:nvSpPr>
        <p:spPr>
          <a:xfrm>
            <a:off x="550397" y="1167454"/>
            <a:ext cx="5850403" cy="3513406"/>
          </a:xfrm>
          <a:noFill/>
          <a:ln w="19050" cmpd="sng">
            <a:solidFill>
              <a:schemeClr val="bg1"/>
            </a:solidFill>
          </a:ln>
        </p:spPr>
        <p:txBody>
          <a:bodyPr lIns="180000" tIns="180000" rIns="180000" bIns="180000"/>
          <a:lstStyle>
            <a:lvl1pPr>
              <a:lnSpc>
                <a:spcPct val="150000"/>
              </a:lnSpc>
              <a:defRPr sz="2400">
                <a:solidFill>
                  <a:srgbClr val="DBDCDD"/>
                </a:solidFill>
              </a:defRPr>
            </a:lvl1pPr>
            <a:lvl2pPr marL="742950" indent="-285750">
              <a:lnSpc>
                <a:spcPct val="150000"/>
              </a:lnSpc>
              <a:buFont typeface="Courier New"/>
              <a:buChar char="o"/>
              <a:defRPr sz="2200">
                <a:solidFill>
                  <a:srgbClr val="DBDCDD"/>
                </a:solidFill>
              </a:defRPr>
            </a:lvl2pPr>
            <a:lvl3pPr>
              <a:lnSpc>
                <a:spcPct val="150000"/>
              </a:lnSpc>
              <a:defRPr sz="2000">
                <a:solidFill>
                  <a:srgbClr val="DBDCDD"/>
                </a:solidFill>
              </a:defRPr>
            </a:lvl3pPr>
            <a:lvl4pPr marL="1600200" indent="-228600">
              <a:buFont typeface="Courier New"/>
              <a:buChar char="o"/>
              <a:defRPr sz="2200"/>
            </a:lvl4pPr>
            <a:lvl5pPr>
              <a:defRPr sz="2200"/>
            </a:lvl5pPr>
          </a:lstStyle>
          <a:p>
            <a:pPr lvl="0"/>
            <a:r>
              <a:rPr lang="en-US"/>
              <a:t>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724250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_alternativ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title="Table of content"/>
          <p:cNvSpPr>
            <a:spLocks noGrp="1"/>
          </p:cNvSpPr>
          <p:nvPr>
            <p:ph type="ctrTitle" hasCustomPrompt="1"/>
          </p:nvPr>
        </p:nvSpPr>
        <p:spPr>
          <a:xfrm>
            <a:off x="550397" y="481915"/>
            <a:ext cx="5850535" cy="698156"/>
          </a:xfrm>
          <a:ln w="19050">
            <a:solidFill>
              <a:srgbClr val="000054"/>
            </a:solidFill>
          </a:ln>
        </p:spPr>
        <p:txBody>
          <a:bodyPr>
            <a:noAutofit/>
          </a:bodyPr>
          <a:lstStyle>
            <a:lvl1pPr marL="228600" indent="0" algn="l">
              <a:tabLst/>
              <a:defRPr sz="2200" b="1" baseline="0">
                <a:solidFill>
                  <a:srgbClr val="000054"/>
                </a:solidFill>
              </a:defRPr>
            </a:lvl1pPr>
          </a:lstStyle>
          <a:p>
            <a:r>
              <a:rPr lang="en-US" dirty="0"/>
              <a:t>Click to edit Table of Contents</a:t>
            </a:r>
          </a:p>
        </p:txBody>
      </p:sp>
      <p:sp>
        <p:nvSpPr>
          <p:cNvPr id="5" name="Content Placeholder 2"/>
          <p:cNvSpPr>
            <a:spLocks noGrp="1"/>
          </p:cNvSpPr>
          <p:nvPr>
            <p:ph idx="1"/>
          </p:nvPr>
        </p:nvSpPr>
        <p:spPr>
          <a:xfrm>
            <a:off x="550397" y="1180332"/>
            <a:ext cx="5850403" cy="3513406"/>
          </a:xfrm>
          <a:noFill/>
          <a:ln w="19050" cmpd="sng">
            <a:solidFill>
              <a:srgbClr val="000054"/>
            </a:solidFill>
          </a:ln>
        </p:spPr>
        <p:txBody>
          <a:bodyPr lIns="180000" tIns="180000" rIns="180000" bIns="180000"/>
          <a:lstStyle>
            <a:lvl1pPr>
              <a:lnSpc>
                <a:spcPct val="150000"/>
              </a:lnSpc>
              <a:spcBef>
                <a:spcPts val="1000"/>
              </a:spcBef>
              <a:defRPr sz="2400">
                <a:solidFill>
                  <a:srgbClr val="000054"/>
                </a:solidFill>
              </a:defRPr>
            </a:lvl1pPr>
            <a:lvl2pPr marL="742950" indent="-285750">
              <a:lnSpc>
                <a:spcPct val="150000"/>
              </a:lnSpc>
              <a:spcBef>
                <a:spcPts val="1000"/>
              </a:spcBef>
              <a:buFont typeface="Courier New"/>
              <a:buChar char="o"/>
              <a:defRPr sz="2200">
                <a:solidFill>
                  <a:srgbClr val="000054"/>
                </a:solidFill>
              </a:defRPr>
            </a:lvl2pPr>
            <a:lvl3pPr>
              <a:lnSpc>
                <a:spcPct val="150000"/>
              </a:lnSpc>
              <a:spcBef>
                <a:spcPts val="1000"/>
              </a:spcBef>
              <a:defRPr sz="2000">
                <a:solidFill>
                  <a:srgbClr val="000054"/>
                </a:solidFill>
              </a:defRPr>
            </a:lvl3pPr>
            <a:lvl4pPr marL="1600200" indent="-228600">
              <a:buFont typeface="Courier New"/>
              <a:buChar char="o"/>
              <a:defRPr sz="2200"/>
            </a:lvl4pPr>
            <a:lvl5pPr>
              <a:defRPr sz="2200"/>
            </a:lvl5pPr>
          </a:lstStyle>
          <a:p>
            <a:pPr lvl="0"/>
            <a:r>
              <a:rPr lang="en-US"/>
              <a:t>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09930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title="Section title"/>
          <p:cNvSpPr>
            <a:spLocks noGrp="1"/>
          </p:cNvSpPr>
          <p:nvPr>
            <p:ph type="title" hasCustomPrompt="1"/>
          </p:nvPr>
        </p:nvSpPr>
        <p:spPr>
          <a:xfrm>
            <a:off x="866275" y="1339734"/>
            <a:ext cx="6391175" cy="1249461"/>
          </a:xfrm>
          <a:noFill/>
          <a:ln w="19050">
            <a:solidFill>
              <a:schemeClr val="bg1"/>
            </a:solidFill>
          </a:ln>
        </p:spPr>
        <p:txBody>
          <a:bodyPr lIns="180000" anchor="ctr">
            <a:normAutofit/>
          </a:bodyPr>
          <a:lstStyle>
            <a:lvl1pPr marL="115888" indent="0" algn="l">
              <a:lnSpc>
                <a:spcPct val="150000"/>
              </a:lnSpc>
              <a:spcBef>
                <a:spcPts val="0"/>
              </a:spcBef>
              <a:defRPr sz="3800" b="1" i="0" cap="none">
                <a:solidFill>
                  <a:srgbClr val="DBDCDD"/>
                </a:solidFill>
                <a:latin typeface="Arial"/>
                <a:cs typeface="Arial"/>
              </a:defRPr>
            </a:lvl1pPr>
          </a:lstStyle>
          <a:p>
            <a:r>
              <a:rPr lang="en-US" dirty="0"/>
              <a:t>Click to edit Section title</a:t>
            </a:r>
          </a:p>
        </p:txBody>
      </p:sp>
      <p:sp>
        <p:nvSpPr>
          <p:cNvPr id="3" name="Text Placeholder 2" title="Section subtitle"/>
          <p:cNvSpPr>
            <a:spLocks noGrp="1"/>
          </p:cNvSpPr>
          <p:nvPr>
            <p:ph type="body" idx="1"/>
          </p:nvPr>
        </p:nvSpPr>
        <p:spPr>
          <a:xfrm>
            <a:off x="866273" y="2589200"/>
            <a:ext cx="6391175" cy="917513"/>
          </a:xfrm>
          <a:noFill/>
          <a:ln w="19050">
            <a:solidFill>
              <a:schemeClr val="bg1"/>
            </a:solidFill>
          </a:ln>
        </p:spPr>
        <p:txBody>
          <a:bodyPr anchor="t">
            <a:spAutoFit/>
          </a:bodyPr>
          <a:lstStyle>
            <a:lvl1pPr marL="111125" indent="0">
              <a:lnSpc>
                <a:spcPct val="150000"/>
              </a:lnSpc>
              <a:buNone/>
              <a:defRPr sz="2400">
                <a:solidFill>
                  <a:srgbClr val="DBDCDD"/>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66B7A6BE-7A3D-1C4F-BEDA-C5431FB9FC0F}" type="slidenum">
              <a:rPr lang="en-US" smtClean="0"/>
              <a:pPr/>
              <a:t>‹#›</a:t>
            </a:fld>
            <a:endParaRPr lang="en-US" dirty="0"/>
          </a:p>
        </p:txBody>
      </p:sp>
      <p:sp>
        <p:nvSpPr>
          <p:cNvPr id="5" name="Rectangle 4">
            <a:extLst>
              <a:ext uri="{FF2B5EF4-FFF2-40B4-BE49-F238E27FC236}">
                <a16:creationId xmlns:a16="http://schemas.microsoft.com/office/drawing/2014/main" id="{08D12B2B-B096-43B9-BD1C-E28BB6F2A691}"/>
              </a:ext>
            </a:extLst>
          </p:cNvPr>
          <p:cNvSpPr/>
          <p:nvPr userDrawn="1"/>
        </p:nvSpPr>
        <p:spPr>
          <a:xfrm>
            <a:off x="0" y="1"/>
            <a:ext cx="9144000" cy="5143500"/>
          </a:xfrm>
          <a:prstGeom prst="rect">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AC11200A-D063-44EA-8B17-8952F6E751D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82331" y="4329266"/>
            <a:ext cx="1326397" cy="594137"/>
          </a:xfrm>
          <a:prstGeom prst="rect">
            <a:avLst/>
          </a:prstGeom>
        </p:spPr>
      </p:pic>
      <p:sp>
        <p:nvSpPr>
          <p:cNvPr id="8" name="Rectangle 21">
            <a:extLst>
              <a:ext uri="{FF2B5EF4-FFF2-40B4-BE49-F238E27FC236}">
                <a16:creationId xmlns:a16="http://schemas.microsoft.com/office/drawing/2014/main" id="{67E86C77-DEC0-47DE-8486-E59252DB70F4}"/>
              </a:ext>
            </a:extLst>
          </p:cNvPr>
          <p:cNvSpPr/>
          <p:nvPr userDrawn="1"/>
        </p:nvSpPr>
        <p:spPr>
          <a:xfrm rot="16200000" flipH="1">
            <a:off x="7069086" y="3262757"/>
            <a:ext cx="1288305" cy="2473188"/>
          </a:xfrm>
          <a:custGeom>
            <a:avLst/>
            <a:gdLst/>
            <a:ahLst/>
            <a:cxnLst/>
            <a:rect l="l" t="t" r="r" b="b"/>
            <a:pathLst>
              <a:path w="1863259" h="3576943">
                <a:moveTo>
                  <a:pt x="1396645" y="0"/>
                </a:moveTo>
                <a:lnTo>
                  <a:pt x="1863259" y="0"/>
                </a:lnTo>
                <a:lnTo>
                  <a:pt x="1863259" y="3576943"/>
                </a:lnTo>
                <a:lnTo>
                  <a:pt x="1396645" y="3576943"/>
                </a:lnTo>
                <a:lnTo>
                  <a:pt x="1396645" y="3175032"/>
                </a:lnTo>
                <a:lnTo>
                  <a:pt x="625231" y="3175032"/>
                </a:lnTo>
                <a:lnTo>
                  <a:pt x="625231" y="2358325"/>
                </a:lnTo>
                <a:lnTo>
                  <a:pt x="0" y="2358325"/>
                </a:lnTo>
                <a:lnTo>
                  <a:pt x="0" y="1209463"/>
                </a:lnTo>
                <a:lnTo>
                  <a:pt x="625231" y="1209463"/>
                </a:lnTo>
                <a:lnTo>
                  <a:pt x="625231" y="388848"/>
                </a:lnTo>
                <a:lnTo>
                  <a:pt x="1396645" y="388848"/>
                </a:lnTo>
                <a:close/>
              </a:path>
            </a:pathLst>
          </a:custGeom>
          <a:solidFill>
            <a:srgbClr val="E60028"/>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Oval 12">
            <a:extLst>
              <a:ext uri="{FF2B5EF4-FFF2-40B4-BE49-F238E27FC236}">
                <a16:creationId xmlns:a16="http://schemas.microsoft.com/office/drawing/2014/main" id="{139BBD1D-A4B6-422A-A786-CAA1981093BD}"/>
              </a:ext>
            </a:extLst>
          </p:cNvPr>
          <p:cNvSpPr/>
          <p:nvPr userDrawn="1"/>
        </p:nvSpPr>
        <p:spPr>
          <a:xfrm rot="16200000" flipH="1">
            <a:off x="7101252" y="-624605"/>
            <a:ext cx="1231191" cy="2480408"/>
          </a:xfrm>
          <a:custGeom>
            <a:avLst/>
            <a:gdLst/>
            <a:ahLst/>
            <a:cxnLst/>
            <a:rect l="l" t="t" r="r" b="b"/>
            <a:pathLst>
              <a:path w="1780657" h="3587388">
                <a:moveTo>
                  <a:pt x="0" y="0"/>
                </a:moveTo>
                <a:lnTo>
                  <a:pt x="169736" y="8571"/>
                </a:lnTo>
                <a:cubicBezTo>
                  <a:pt x="1074567" y="100462"/>
                  <a:pt x="1780657" y="864619"/>
                  <a:pt x="1780657" y="1793694"/>
                </a:cubicBezTo>
                <a:cubicBezTo>
                  <a:pt x="1780657" y="2722769"/>
                  <a:pt x="1074567" y="3486927"/>
                  <a:pt x="169736" y="3578817"/>
                </a:cubicBezTo>
                <a:lnTo>
                  <a:pt x="0" y="3587388"/>
                </a:lnTo>
                <a:close/>
              </a:path>
            </a:pathLst>
          </a:custGeom>
          <a:solidFill>
            <a:srgbClr val="7AE1A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TextBox 9">
            <a:extLst>
              <a:ext uri="{FF2B5EF4-FFF2-40B4-BE49-F238E27FC236}">
                <a16:creationId xmlns:a16="http://schemas.microsoft.com/office/drawing/2014/main" id="{431A2CC5-6919-4DDD-BC8C-CAF4023CA8D9}"/>
              </a:ext>
            </a:extLst>
          </p:cNvPr>
          <p:cNvSpPr txBox="1"/>
          <p:nvPr userDrawn="1"/>
        </p:nvSpPr>
        <p:spPr>
          <a:xfrm>
            <a:off x="-421268" y="278780"/>
            <a:ext cx="184666" cy="369332"/>
          </a:xfrm>
          <a:prstGeom prst="rect">
            <a:avLst/>
          </a:prstGeom>
          <a:noFill/>
        </p:spPr>
        <p:txBody>
          <a:bodyPr wrap="none" rtlCol="0">
            <a:spAutoFit/>
          </a:bodyPr>
          <a:lstStyle/>
          <a:p>
            <a:endParaRPr lang="en-US" dirty="0"/>
          </a:p>
        </p:txBody>
      </p:sp>
      <p:sp>
        <p:nvSpPr>
          <p:cNvPr id="11" name="Rectangle 10">
            <a:extLst>
              <a:ext uri="{FF2B5EF4-FFF2-40B4-BE49-F238E27FC236}">
                <a16:creationId xmlns:a16="http://schemas.microsoft.com/office/drawing/2014/main" id="{E8E75E3C-E81C-4058-9D7D-F0C543925037}"/>
              </a:ext>
            </a:extLst>
          </p:cNvPr>
          <p:cNvSpPr/>
          <p:nvPr userDrawn="1"/>
        </p:nvSpPr>
        <p:spPr>
          <a:xfrm>
            <a:off x="4432760" y="4911571"/>
            <a:ext cx="278705" cy="184666"/>
          </a:xfrm>
          <a:prstGeom prst="rect">
            <a:avLst/>
          </a:prstGeom>
        </p:spPr>
        <p:txBody>
          <a:bodyPr wrap="none">
            <a:spAutoFit/>
          </a:bodyPr>
          <a:lstStyle/>
          <a:p>
            <a:fld id="{9E4DEE52-25AF-7B49-B9FC-7562266B64DE}" type="slidenum">
              <a:rPr lang="en-US" sz="600" smtClean="0">
                <a:solidFill>
                  <a:srgbClr val="FFFFFF"/>
                </a:solidFill>
                <a:latin typeface="Arial"/>
                <a:cs typeface="Arial"/>
              </a:rPr>
              <a:pPr/>
              <a:t>‹#›</a:t>
            </a:fld>
            <a:endParaRPr lang="en-US" sz="600" dirty="0">
              <a:solidFill>
                <a:srgbClr val="FFFFFF"/>
              </a:solidFill>
              <a:latin typeface="Arial"/>
              <a:cs typeface="Arial"/>
            </a:endParaRPr>
          </a:p>
        </p:txBody>
      </p:sp>
    </p:spTree>
    <p:custDataLst>
      <p:tags r:id="rId1"/>
    </p:custDataLst>
    <p:extLst>
      <p:ext uri="{BB962C8B-B14F-4D97-AF65-F5344CB8AC3E}">
        <p14:creationId xmlns:p14="http://schemas.microsoft.com/office/powerpoint/2010/main" val="3895390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_alternativ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title="Section title"/>
          <p:cNvSpPr>
            <a:spLocks noGrp="1"/>
          </p:cNvSpPr>
          <p:nvPr>
            <p:ph type="title" hasCustomPrompt="1"/>
          </p:nvPr>
        </p:nvSpPr>
        <p:spPr>
          <a:xfrm>
            <a:off x="866275" y="1339734"/>
            <a:ext cx="6391175" cy="1249461"/>
          </a:xfrm>
          <a:noFill/>
          <a:ln w="19050">
            <a:solidFill>
              <a:srgbClr val="000054"/>
            </a:solidFill>
          </a:ln>
        </p:spPr>
        <p:txBody>
          <a:bodyPr lIns="180000" anchor="ctr">
            <a:normAutofit/>
          </a:bodyPr>
          <a:lstStyle>
            <a:lvl1pPr marL="115888" indent="0" algn="l">
              <a:lnSpc>
                <a:spcPct val="150000"/>
              </a:lnSpc>
              <a:spcBef>
                <a:spcPts val="0"/>
              </a:spcBef>
              <a:defRPr sz="3800" b="1" i="0" cap="none" baseline="0">
                <a:solidFill>
                  <a:srgbClr val="000054"/>
                </a:solidFill>
                <a:latin typeface="Arial"/>
                <a:cs typeface="Arial"/>
              </a:defRPr>
            </a:lvl1pPr>
          </a:lstStyle>
          <a:p>
            <a:r>
              <a:rPr lang="en-US" dirty="0"/>
              <a:t>Click to edit Section title</a:t>
            </a:r>
          </a:p>
        </p:txBody>
      </p:sp>
      <p:sp>
        <p:nvSpPr>
          <p:cNvPr id="3" name="Text Placeholder 2" title="Section subtitle"/>
          <p:cNvSpPr>
            <a:spLocks noGrp="1"/>
          </p:cNvSpPr>
          <p:nvPr>
            <p:ph type="body" idx="1"/>
          </p:nvPr>
        </p:nvSpPr>
        <p:spPr>
          <a:xfrm>
            <a:off x="866273" y="2589200"/>
            <a:ext cx="6391175" cy="917513"/>
          </a:xfrm>
          <a:noFill/>
          <a:ln w="19050">
            <a:solidFill>
              <a:srgbClr val="000054"/>
            </a:solidFill>
          </a:ln>
        </p:spPr>
        <p:txBody>
          <a:bodyPr anchor="t">
            <a:spAutoFit/>
          </a:bodyPr>
          <a:lstStyle>
            <a:lvl1pPr marL="111125" indent="0">
              <a:lnSpc>
                <a:spcPct val="150000"/>
              </a:lnSpc>
              <a:buNone/>
              <a:defRPr sz="2400">
                <a:solidFill>
                  <a:srgbClr val="00005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lvl1pPr>
              <a:defRPr>
                <a:solidFill>
                  <a:srgbClr val="000054"/>
                </a:solidFill>
              </a:defRPr>
            </a:lvl1pPr>
          </a:lstStyle>
          <a:p>
            <a:fld id="{66B7A6BE-7A3D-1C4F-BEDA-C5431FB9FC0F}" type="slidenum">
              <a:rPr lang="en-US" smtClean="0"/>
              <a:pPr/>
              <a:t>‹#›</a:t>
            </a:fld>
            <a:endParaRPr lang="en-US" dirty="0"/>
          </a:p>
        </p:txBody>
      </p:sp>
    </p:spTree>
    <p:custDataLst>
      <p:tags r:id="rId1"/>
    </p:custDataLst>
    <p:extLst>
      <p:ext uri="{BB962C8B-B14F-4D97-AF65-F5344CB8AC3E}">
        <p14:creationId xmlns:p14="http://schemas.microsoft.com/office/powerpoint/2010/main" val="196407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95943" y="902524"/>
            <a:ext cx="8728363" cy="3794167"/>
          </a:xfrm>
          <a:solidFill>
            <a:srgbClr val="D9D9D9"/>
          </a:solidFill>
          <a:ln w="19050" cmpd="sng">
            <a:solidFill>
              <a:srgbClr val="000054"/>
            </a:solidFill>
          </a:ln>
        </p:spPr>
        <p:txBody>
          <a:bodyPr lIns="180000" tIns="91440" rIns="180000" bIns="91440"/>
          <a:lstStyle>
            <a:lvl1pPr>
              <a:lnSpc>
                <a:spcPct val="150000"/>
              </a:lnSpc>
              <a:defRPr sz="2400"/>
            </a:lvl1pPr>
            <a:lvl2pPr marL="742950" indent="-285750">
              <a:lnSpc>
                <a:spcPct val="150000"/>
              </a:lnSpc>
              <a:buFont typeface="Courier New"/>
              <a:buChar char="o"/>
              <a:defRPr sz="2200"/>
            </a:lvl2pPr>
            <a:lvl3pPr>
              <a:lnSpc>
                <a:spcPct val="150000"/>
              </a:lnSpc>
              <a:defRPr sz="2000"/>
            </a:lvl3pPr>
            <a:lvl4pPr marL="1600200" indent="-228600">
              <a:buFont typeface="Courier New"/>
              <a:buChar char="o"/>
              <a:defRPr sz="2200"/>
            </a:lvl4pPr>
            <a:lvl5pPr>
              <a:defRPr sz="2200"/>
            </a:lvl5pPr>
          </a:lstStyle>
          <a:p>
            <a:pPr lvl="0"/>
            <a:r>
              <a:rPr lang="en-US"/>
              <a:t>Edit Master text styles</a:t>
            </a:r>
          </a:p>
          <a:p>
            <a:pPr lvl="1"/>
            <a:r>
              <a:rPr lang="en-US"/>
              <a:t>Second level</a:t>
            </a:r>
          </a:p>
          <a:p>
            <a:pPr lvl="2"/>
            <a:r>
              <a:rPr lang="en-US"/>
              <a:t>Third level</a:t>
            </a:r>
          </a:p>
        </p:txBody>
      </p:sp>
      <p:sp>
        <p:nvSpPr>
          <p:cNvPr id="4" name="Rectangle 3"/>
          <p:cNvSpPr/>
          <p:nvPr/>
        </p:nvSpPr>
        <p:spPr>
          <a:xfrm>
            <a:off x="0" y="-1"/>
            <a:ext cx="9144000" cy="902525"/>
          </a:xfrm>
          <a:prstGeom prst="rect">
            <a:avLst/>
          </a:prstGeom>
          <a:solidFill>
            <a:srgbClr val="0000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title="Slide title"/>
          <p:cNvSpPr>
            <a:spLocks noGrp="1"/>
          </p:cNvSpPr>
          <p:nvPr>
            <p:ph type="title" hasCustomPrompt="1"/>
          </p:nvPr>
        </p:nvSpPr>
        <p:spPr>
          <a:xfrm>
            <a:off x="1" y="-1"/>
            <a:ext cx="8259288" cy="902525"/>
          </a:xfrm>
          <a:solidFill>
            <a:srgbClr val="000054"/>
          </a:solidFill>
          <a:ln w="19050" cmpd="sng">
            <a:noFill/>
          </a:ln>
        </p:spPr>
        <p:txBody>
          <a:bodyPr wrap="square" lIns="365760" tIns="91440" rIns="365760" bIns="91440" anchor="ctr">
            <a:normAutofit/>
          </a:bodyPr>
          <a:lstStyle>
            <a:lvl1pPr marL="173038" indent="0" algn="l">
              <a:defRPr sz="3600" b="1" baseline="0">
                <a:solidFill>
                  <a:srgbClr val="DBDCDD"/>
                </a:solidFill>
                <a:latin typeface="Arial"/>
                <a:cs typeface="Arial"/>
              </a:defRPr>
            </a:lvl1pPr>
          </a:lstStyle>
          <a:p>
            <a:r>
              <a:rPr lang="en-US" dirty="0"/>
              <a:t>Click to edit title</a:t>
            </a:r>
          </a:p>
        </p:txBody>
      </p:sp>
      <p:sp>
        <p:nvSpPr>
          <p:cNvPr id="7" name="Slide Number Placeholder 5"/>
          <p:cNvSpPr>
            <a:spLocks noGrp="1"/>
          </p:cNvSpPr>
          <p:nvPr>
            <p:ph type="sldNum" sz="quarter" idx="12"/>
          </p:nvPr>
        </p:nvSpPr>
        <p:spPr>
          <a:xfrm>
            <a:off x="6553200" y="4767263"/>
            <a:ext cx="2133600" cy="273844"/>
          </a:xfrm>
        </p:spPr>
        <p:txBody>
          <a:bodyPr/>
          <a:lstStyle>
            <a:lvl1pPr>
              <a:defRPr>
                <a:solidFill>
                  <a:srgbClr val="000054"/>
                </a:solidFill>
              </a:defRPr>
            </a:lvl1pPr>
          </a:lstStyle>
          <a:p>
            <a:fld id="{66B7A6BE-7A3D-1C4F-BEDA-C5431FB9FC0F}" type="slidenum">
              <a:rPr lang="en-US" smtClean="0"/>
              <a:pPr/>
              <a:t>‹#›</a:t>
            </a:fld>
            <a:endParaRPr lang="en-US" dirty="0"/>
          </a:p>
        </p:txBody>
      </p:sp>
      <p:pic>
        <p:nvPicPr>
          <p:cNvPr id="1027" name="Picture 3"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637" y="-5806"/>
            <a:ext cx="691169" cy="69197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36325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solidFill>
          <a:srgbClr val="D9D9D9"/>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90005" y="285008"/>
            <a:ext cx="8752114" cy="4083105"/>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Slide Number Placeholder 8"/>
          <p:cNvSpPr>
            <a:spLocks noGrp="1"/>
          </p:cNvSpPr>
          <p:nvPr>
            <p:ph type="sldNum" sz="quarter" idx="12"/>
          </p:nvPr>
        </p:nvSpPr>
        <p:spPr/>
        <p:txBody>
          <a:bodyPr/>
          <a:lstStyle/>
          <a:p>
            <a:fld id="{66B7A6BE-7A3D-1C4F-BEDA-C5431FB9FC0F}" type="slidenum">
              <a:rPr lang="en-US" smtClean="0"/>
              <a:pPr/>
              <a:t>‹#›</a:t>
            </a:fld>
            <a:endParaRPr lang="en-US"/>
          </a:p>
        </p:txBody>
      </p:sp>
      <p:sp>
        <p:nvSpPr>
          <p:cNvPr id="5" name="Rectangle 4"/>
          <p:cNvSpPr/>
          <p:nvPr/>
        </p:nvSpPr>
        <p:spPr>
          <a:xfrm>
            <a:off x="0" y="4244547"/>
            <a:ext cx="9144405" cy="898954"/>
          </a:xfrm>
          <a:prstGeom prst="rect">
            <a:avLst/>
          </a:prstGeom>
          <a:solidFill>
            <a:srgbClr val="0000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3"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8452831" y="4451927"/>
            <a:ext cx="691169" cy="69197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Placeholder 1" title="Photo title"/>
          <p:cNvSpPr>
            <a:spLocks noGrp="1"/>
          </p:cNvSpPr>
          <p:nvPr>
            <p:ph type="title" hasCustomPrompt="1"/>
          </p:nvPr>
        </p:nvSpPr>
        <p:spPr>
          <a:xfrm>
            <a:off x="321275" y="4302350"/>
            <a:ext cx="8477139" cy="374563"/>
          </a:xfrm>
          <a:prstGeom prst="rect">
            <a:avLst/>
          </a:prstGeom>
        </p:spPr>
        <p:txBody>
          <a:bodyPr vert="horz" lIns="91440" tIns="45720" rIns="91440" bIns="45720" rtlCol="0" anchor="ctr">
            <a:noAutofit/>
          </a:bodyPr>
          <a:lstStyle>
            <a:lvl1pPr>
              <a:defRPr sz="2400" baseline="0">
                <a:solidFill>
                  <a:srgbClr val="DBDCDD"/>
                </a:solidFill>
              </a:defRPr>
            </a:lvl1pPr>
          </a:lstStyle>
          <a:p>
            <a:r>
              <a:rPr lang="en-US" dirty="0"/>
              <a:t>Click to edit image title</a:t>
            </a:r>
          </a:p>
        </p:txBody>
      </p:sp>
      <p:sp>
        <p:nvSpPr>
          <p:cNvPr id="17" name="Text Placeholder 16"/>
          <p:cNvSpPr>
            <a:spLocks noGrp="1"/>
          </p:cNvSpPr>
          <p:nvPr>
            <p:ph type="body" sz="quarter" idx="13" hasCustomPrompt="1"/>
          </p:nvPr>
        </p:nvSpPr>
        <p:spPr>
          <a:xfrm>
            <a:off x="320676" y="4694238"/>
            <a:ext cx="8477740" cy="263525"/>
          </a:xfrm>
        </p:spPr>
        <p:txBody>
          <a:bodyPr lIns="91440" tIns="0" rIns="91440" bIns="0"/>
          <a:lstStyle>
            <a:lvl1pPr marL="0" indent="0">
              <a:lnSpc>
                <a:spcPct val="100000"/>
              </a:lnSpc>
              <a:buNone/>
              <a:defRPr sz="1600" baseline="0">
                <a:solidFill>
                  <a:srgbClr val="DBDCDD"/>
                </a:solidFill>
              </a:defRPr>
            </a:lvl1pPr>
          </a:lstStyle>
          <a:p>
            <a:pPr lvl="0"/>
            <a:r>
              <a:rPr lang="en-US" dirty="0"/>
              <a:t>Reference link</a:t>
            </a:r>
          </a:p>
        </p:txBody>
      </p:sp>
    </p:spTree>
    <p:custDataLst>
      <p:tags r:id="rId1"/>
    </p:custDataLst>
    <p:extLst>
      <p:ext uri="{BB962C8B-B14F-4D97-AF65-F5344CB8AC3E}">
        <p14:creationId xmlns:p14="http://schemas.microsoft.com/office/powerpoint/2010/main" val="2086370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 Comparision">
    <p:spTree>
      <p:nvGrpSpPr>
        <p:cNvPr id="1" name=""/>
        <p:cNvGrpSpPr/>
        <p:nvPr/>
      </p:nvGrpSpPr>
      <p:grpSpPr>
        <a:xfrm>
          <a:off x="0" y="0"/>
          <a:ext cx="0" cy="0"/>
          <a:chOff x="0" y="0"/>
          <a:chExt cx="0" cy="0"/>
        </a:xfrm>
      </p:grpSpPr>
      <p:sp>
        <p:nvSpPr>
          <p:cNvPr id="15" name="Rectangle 14"/>
          <p:cNvSpPr/>
          <p:nvPr/>
        </p:nvSpPr>
        <p:spPr>
          <a:xfrm>
            <a:off x="0" y="-1"/>
            <a:ext cx="9144000" cy="902525"/>
          </a:xfrm>
          <a:prstGeom prst="rect">
            <a:avLst/>
          </a:prstGeom>
          <a:solidFill>
            <a:srgbClr val="0000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title="Slide title"/>
          <p:cNvSpPr>
            <a:spLocks noGrp="1"/>
          </p:cNvSpPr>
          <p:nvPr>
            <p:ph type="title" hasCustomPrompt="1"/>
          </p:nvPr>
        </p:nvSpPr>
        <p:spPr>
          <a:xfrm>
            <a:off x="1" y="-1"/>
            <a:ext cx="8259288" cy="902525"/>
          </a:xfrm>
          <a:solidFill>
            <a:srgbClr val="000054"/>
          </a:solidFill>
          <a:ln w="19050" cmpd="sng">
            <a:noFill/>
          </a:ln>
        </p:spPr>
        <p:txBody>
          <a:bodyPr wrap="square" lIns="365760" tIns="91440" rIns="365760" bIns="91440" anchor="ctr">
            <a:normAutofit/>
          </a:bodyPr>
          <a:lstStyle>
            <a:lvl1pPr marL="173038" indent="0" algn="l">
              <a:defRPr sz="3600" baseline="0">
                <a:solidFill>
                  <a:srgbClr val="DBDCDD"/>
                </a:solidFill>
                <a:latin typeface="Arial"/>
                <a:cs typeface="Arial"/>
              </a:defRPr>
            </a:lvl1pPr>
          </a:lstStyle>
          <a:p>
            <a:r>
              <a:rPr lang="en-US" dirty="0"/>
              <a:t>Click to edit title</a:t>
            </a:r>
          </a:p>
        </p:txBody>
      </p:sp>
      <p:sp>
        <p:nvSpPr>
          <p:cNvPr id="3" name="Content Placeholder 2"/>
          <p:cNvSpPr>
            <a:spLocks noGrp="1"/>
          </p:cNvSpPr>
          <p:nvPr>
            <p:ph sz="half" idx="1"/>
          </p:nvPr>
        </p:nvSpPr>
        <p:spPr>
          <a:xfrm>
            <a:off x="190006" y="1093573"/>
            <a:ext cx="4302356" cy="3614993"/>
          </a:xfrm>
          <a:noFill/>
          <a:ln w="19050" cmpd="sng">
            <a:solidFill>
              <a:srgbClr val="000054"/>
            </a:solidFill>
            <a:miter lim="800000"/>
          </a:ln>
        </p:spPr>
        <p:txBody>
          <a:bodyPr lIns="182880" tIns="182880" rIns="182880" bIns="182880"/>
          <a:lstStyle>
            <a:lvl1pPr marL="182880" indent="-182880">
              <a:lnSpc>
                <a:spcPct val="150000"/>
              </a:lnSpc>
              <a:spcBef>
                <a:spcPts val="1800"/>
              </a:spcBef>
              <a:spcAft>
                <a:spcPts val="0"/>
              </a:spcAft>
              <a:defRPr sz="2400"/>
            </a:lvl1pPr>
            <a:lvl2pPr>
              <a:lnSpc>
                <a:spcPct val="150000"/>
              </a:lnSpc>
              <a:spcBef>
                <a:spcPts val="1800"/>
              </a:spcBef>
              <a:spcAft>
                <a:spcPts val="0"/>
              </a:spcAft>
              <a:defRPr sz="2200"/>
            </a:lvl2pPr>
            <a:lvl3pPr>
              <a:lnSpc>
                <a:spcPct val="150000"/>
              </a:lnSpc>
              <a:spcBef>
                <a:spcPts val="1800"/>
              </a:spcBef>
              <a:spcAft>
                <a:spcPts val="0"/>
              </a:spcAft>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9" name="Slide Number Placeholder 8"/>
          <p:cNvSpPr>
            <a:spLocks noGrp="1"/>
          </p:cNvSpPr>
          <p:nvPr>
            <p:ph type="sldNum" sz="quarter" idx="16"/>
          </p:nvPr>
        </p:nvSpPr>
        <p:spPr/>
        <p:txBody>
          <a:bodyPr/>
          <a:lstStyle>
            <a:lvl1pPr>
              <a:defRPr>
                <a:solidFill>
                  <a:srgbClr val="000054"/>
                </a:solidFill>
              </a:defRPr>
            </a:lvl1pPr>
          </a:lstStyle>
          <a:p>
            <a:fld id="{66B7A6BE-7A3D-1C4F-BEDA-C5431FB9FC0F}" type="slidenum">
              <a:rPr lang="en-US" smtClean="0"/>
              <a:pPr/>
              <a:t>‹#›</a:t>
            </a:fld>
            <a:endParaRPr lang="en-US" dirty="0"/>
          </a:p>
        </p:txBody>
      </p:sp>
      <p:sp>
        <p:nvSpPr>
          <p:cNvPr id="8" name="Content Placeholder 2"/>
          <p:cNvSpPr>
            <a:spLocks noGrp="1"/>
          </p:cNvSpPr>
          <p:nvPr>
            <p:ph sz="half" idx="17"/>
          </p:nvPr>
        </p:nvSpPr>
        <p:spPr>
          <a:xfrm>
            <a:off x="4651513" y="1093573"/>
            <a:ext cx="4302356" cy="3614993"/>
          </a:xfrm>
          <a:noFill/>
          <a:ln w="19050" cmpd="sng">
            <a:solidFill>
              <a:srgbClr val="000054"/>
            </a:solidFill>
            <a:miter lim="800000"/>
          </a:ln>
        </p:spPr>
        <p:txBody>
          <a:bodyPr/>
          <a:lstStyle>
            <a:lvl1pPr>
              <a:lnSpc>
                <a:spcPct val="150000"/>
              </a:lnSpc>
              <a:defRPr sz="2400"/>
            </a:lvl1pPr>
            <a:lvl2pPr>
              <a:lnSpc>
                <a:spcPct val="150000"/>
              </a:lnSpc>
              <a:defRPr sz="2200"/>
            </a:lvl2pPr>
            <a:lvl3pPr>
              <a:lnSpc>
                <a:spcPct val="150000"/>
              </a:lnSpc>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pic>
        <p:nvPicPr>
          <p:cNvPr id="14" name="Picture 3"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2831" y="0"/>
            <a:ext cx="691169" cy="69197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68150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1157" y="1200151"/>
            <a:ext cx="8229600" cy="3394472"/>
          </a:xfrm>
          <a:prstGeom prst="rect">
            <a:avLst/>
          </a:prstGeom>
        </p:spPr>
        <p:txBody>
          <a:bodyPr vert="horz" wrap="square" lIns="180000" tIns="180000" rIns="180000" bIns="180000" rtlCol="0">
            <a:noAutofit/>
          </a:bodyPr>
          <a:lstStyle/>
          <a:p>
            <a:pPr lvl="0"/>
            <a:r>
              <a:rPr lang="en-AU" dirty="0"/>
              <a:t>Click to edit Master text styles</a:t>
            </a:r>
          </a:p>
          <a:p>
            <a:pPr lvl="1"/>
            <a:r>
              <a:rPr lang="en-AU" dirty="0"/>
              <a:t>Second level</a:t>
            </a:r>
          </a:p>
          <a:p>
            <a:pPr lvl="2"/>
            <a:r>
              <a:rPr lang="en-AU" dirty="0"/>
              <a:t>Third level</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rgbClr val="616161"/>
                </a:solidFill>
                <a:latin typeface="Arial"/>
                <a:cs typeface="Arial"/>
              </a:defRPr>
            </a:lvl1pPr>
          </a:lstStyle>
          <a:p>
            <a:fld id="{66B7A6BE-7A3D-1C4F-BEDA-C5431FB9FC0F}" type="slidenum">
              <a:rPr lang="en-US" smtClean="0"/>
              <a:pPr/>
              <a:t>‹#›</a:t>
            </a:fld>
            <a:endParaRPr lang="en-US"/>
          </a:p>
        </p:txBody>
      </p:sp>
      <p:sp>
        <p:nvSpPr>
          <p:cNvPr id="5" name="Rectangle 4">
            <a:extLst>
              <a:ext uri="{FF2B5EF4-FFF2-40B4-BE49-F238E27FC236}">
                <a16:creationId xmlns:a16="http://schemas.microsoft.com/office/drawing/2014/main" id="{5C517653-C214-46E4-8422-8943D1347050}"/>
              </a:ext>
            </a:extLst>
          </p:cNvPr>
          <p:cNvSpPr/>
          <p:nvPr userDrawn="1"/>
        </p:nvSpPr>
        <p:spPr>
          <a:xfrm>
            <a:off x="4432760" y="4911571"/>
            <a:ext cx="278705" cy="184666"/>
          </a:xfrm>
          <a:prstGeom prst="rect">
            <a:avLst/>
          </a:prstGeom>
        </p:spPr>
        <p:txBody>
          <a:bodyPr wrap="none">
            <a:spAutoFit/>
          </a:bodyPr>
          <a:lstStyle/>
          <a:p>
            <a:fld id="{9E4DEE52-25AF-7B49-B9FC-7562266B64DE}" type="slidenum">
              <a:rPr lang="en-US" sz="600" smtClean="0">
                <a:solidFill>
                  <a:srgbClr val="000000"/>
                </a:solidFill>
                <a:latin typeface="Arial"/>
                <a:cs typeface="Arial"/>
              </a:rPr>
              <a:pPr/>
              <a:t>‹#›</a:t>
            </a:fld>
            <a:endParaRPr lang="en-US" sz="600" dirty="0">
              <a:solidFill>
                <a:srgbClr val="000000"/>
              </a:solidFill>
              <a:latin typeface="Arial"/>
              <a:cs typeface="Arial"/>
            </a:endParaRPr>
          </a:p>
        </p:txBody>
      </p:sp>
    </p:spTree>
    <p:custDataLst>
      <p:tags r:id="rId24"/>
    </p:custDataLst>
    <p:extLst>
      <p:ext uri="{BB962C8B-B14F-4D97-AF65-F5344CB8AC3E}">
        <p14:creationId xmlns:p14="http://schemas.microsoft.com/office/powerpoint/2010/main" val="106188324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50" r:id="rId16"/>
    <p:sldLayoutId id="2147483652" r:id="rId17"/>
    <p:sldLayoutId id="2147483672" r:id="rId18"/>
    <p:sldLayoutId id="2147483654" r:id="rId19"/>
    <p:sldLayoutId id="2147483670" r:id="rId20"/>
    <p:sldLayoutId id="2147483671" r:id="rId21"/>
    <p:sldLayoutId id="2147483691" r:id="rId22"/>
  </p:sldLayoutIdLst>
  <p:txStyles>
    <p:titleStyle>
      <a:lvl1pPr algn="l" defTabSz="457200" rtl="0" eaLnBrk="1" latinLnBrk="0" hangingPunct="1">
        <a:spcBef>
          <a:spcPct val="0"/>
        </a:spcBef>
        <a:buNone/>
        <a:defRPr sz="3600" b="1" i="0" kern="1200">
          <a:solidFill>
            <a:srgbClr val="000054"/>
          </a:solidFill>
          <a:latin typeface="Arial"/>
          <a:ea typeface="+mj-ea"/>
          <a:cs typeface="Arial"/>
        </a:defRPr>
      </a:lvl1pPr>
    </p:titleStyle>
    <p:bodyStyle>
      <a:lvl1pPr marL="342900" indent="-342900" algn="l" defTabSz="457200" rtl="0" eaLnBrk="1" latinLnBrk="0" hangingPunct="1">
        <a:lnSpc>
          <a:spcPct val="150000"/>
        </a:lnSpc>
        <a:spcBef>
          <a:spcPts val="1800"/>
        </a:spcBef>
        <a:buClr>
          <a:srgbClr val="A60C0C"/>
        </a:buClr>
        <a:buFont typeface="Arial"/>
        <a:buChar char="•"/>
        <a:defRPr sz="2400" kern="1200">
          <a:solidFill>
            <a:srgbClr val="000054"/>
          </a:solidFill>
          <a:latin typeface="Arial"/>
          <a:ea typeface="+mn-ea"/>
          <a:cs typeface="Arial"/>
        </a:defRPr>
      </a:lvl1pPr>
      <a:lvl2pPr marL="742950" indent="-285750" algn="l" defTabSz="457200" rtl="0" eaLnBrk="1" latinLnBrk="0" hangingPunct="1">
        <a:lnSpc>
          <a:spcPct val="150000"/>
        </a:lnSpc>
        <a:spcBef>
          <a:spcPts val="1800"/>
        </a:spcBef>
        <a:buClr>
          <a:srgbClr val="A60C0C"/>
        </a:buClr>
        <a:buFont typeface="Courier New"/>
        <a:buChar char="o"/>
        <a:defRPr sz="2200" kern="1200">
          <a:solidFill>
            <a:srgbClr val="000054"/>
          </a:solidFill>
          <a:latin typeface="Arial"/>
          <a:ea typeface="+mn-ea"/>
          <a:cs typeface="Arial"/>
        </a:defRPr>
      </a:lvl2pPr>
      <a:lvl3pPr marL="1143000" indent="-228600" algn="l" defTabSz="457200" rtl="0" eaLnBrk="1" latinLnBrk="0" hangingPunct="1">
        <a:lnSpc>
          <a:spcPct val="150000"/>
        </a:lnSpc>
        <a:spcBef>
          <a:spcPts val="1800"/>
        </a:spcBef>
        <a:buClr>
          <a:srgbClr val="A60C0C"/>
        </a:buClr>
        <a:buFont typeface="Arial"/>
        <a:buChar char="•"/>
        <a:defRPr sz="2000" kern="1200">
          <a:solidFill>
            <a:srgbClr val="000054"/>
          </a:solidFill>
          <a:latin typeface="Arial"/>
          <a:ea typeface="+mn-ea"/>
          <a:cs typeface="Arial"/>
        </a:defRPr>
      </a:lvl3pPr>
      <a:lvl4pPr marL="1600200" indent="-228600" algn="l" defTabSz="457200" rtl="0" eaLnBrk="1" latinLnBrk="0" hangingPunct="1">
        <a:lnSpc>
          <a:spcPct val="150000"/>
        </a:lnSpc>
        <a:spcBef>
          <a:spcPct val="20000"/>
        </a:spcBef>
        <a:buClr>
          <a:srgbClr val="A60C0C"/>
        </a:buClr>
        <a:buFont typeface="Courier New"/>
        <a:buChar char="o"/>
        <a:defRPr sz="2200" kern="1200">
          <a:solidFill>
            <a:srgbClr val="333333"/>
          </a:solidFill>
          <a:latin typeface="Arial"/>
          <a:ea typeface="+mn-ea"/>
          <a:cs typeface="Arial"/>
        </a:defRPr>
      </a:lvl4pPr>
      <a:lvl5pPr marL="2057400" indent="-228600" algn="l" defTabSz="457200" rtl="0" eaLnBrk="1" latinLnBrk="0" hangingPunct="1">
        <a:lnSpc>
          <a:spcPct val="150000"/>
        </a:lnSpc>
        <a:spcBef>
          <a:spcPct val="20000"/>
        </a:spcBef>
        <a:buClr>
          <a:srgbClr val="A60C0C"/>
        </a:buClr>
        <a:buFont typeface="Arial"/>
        <a:buChar char="»"/>
        <a:defRPr sz="2200" kern="1200">
          <a:solidFill>
            <a:srgbClr val="33333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visualgo.net/bn/sorting" TargetMode="External"/><Relationship Id="rId1" Type="http://schemas.openxmlformats.org/officeDocument/2006/relationships/slideLayout" Target="../slideLayouts/slideLayout7.xml"/><Relationship Id="rId4" Type="http://schemas.openxmlformats.org/officeDocument/2006/relationships/hyperlink" Target="https://www.geeksforgeeks.org/insertion-sort/"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en.wikipedia.org/wiki/Shellsort"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www.cs.usfca.edu/~galles/visualization/ComparisonSort.html"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brain-puzzlers.blogspot.com/2012/10/ferrying-soldiers.html"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hyperlink" Target="https://www.youtube.com/watch?v=wVPCT1VjySA"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Quickselect" TargetMode="External"/><Relationship Id="rId2" Type="http://schemas.openxmlformats.org/officeDocument/2006/relationships/image" Target="../media/image32.gi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Quicksort" TargetMode="External"/><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2.png"/></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2.png"/></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7764" y="1719903"/>
            <a:ext cx="6578600" cy="1145165"/>
          </a:xfrm>
        </p:spPr>
        <p:txBody>
          <a:bodyPr>
            <a:normAutofit/>
          </a:bodyPr>
          <a:lstStyle/>
          <a:p>
            <a:r>
              <a:rPr lang="en-US" dirty="0"/>
              <a:t>Decrease and Conquer</a:t>
            </a:r>
          </a:p>
        </p:txBody>
      </p:sp>
    </p:spTree>
    <p:extLst>
      <p:ext uri="{BB962C8B-B14F-4D97-AF65-F5344CB8AC3E}">
        <p14:creationId xmlns:p14="http://schemas.microsoft.com/office/powerpoint/2010/main" val="803691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D065A5-7ACB-45C4-8ED6-A9C0FA857600}"/>
              </a:ext>
            </a:extLst>
          </p:cNvPr>
          <p:cNvSpPr>
            <a:spLocks noGrp="1"/>
          </p:cNvSpPr>
          <p:nvPr>
            <p:ph idx="1"/>
          </p:nvPr>
        </p:nvSpPr>
        <p:spPr/>
        <p:txBody>
          <a:bodyPr>
            <a:normAutofit/>
          </a:bodyPr>
          <a:lstStyle/>
          <a:p>
            <a:pPr marL="457200" indent="-457200">
              <a:lnSpc>
                <a:spcPct val="120000"/>
              </a:lnSpc>
              <a:spcBef>
                <a:spcPts val="600"/>
              </a:spcBef>
              <a:buFont typeface="+mj-lt"/>
              <a:buAutoNum type="arabicPeriod"/>
            </a:pPr>
            <a:r>
              <a:rPr lang="en-GB" dirty="0"/>
              <a:t>Overview</a:t>
            </a:r>
          </a:p>
          <a:p>
            <a:pPr marL="457200" indent="-457200">
              <a:lnSpc>
                <a:spcPct val="120000"/>
              </a:lnSpc>
              <a:spcBef>
                <a:spcPts val="600"/>
              </a:spcBef>
              <a:buFont typeface="+mj-lt"/>
              <a:buAutoNum type="arabicPeriod"/>
            </a:pPr>
            <a:r>
              <a:rPr lang="en-GB" dirty="0"/>
              <a:t>Decrease-by-</a:t>
            </a:r>
            <a:r>
              <a:rPr lang="en-GB" dirty="0">
                <a:solidFill>
                  <a:srgbClr val="C00000"/>
                </a:solidFill>
              </a:rPr>
              <a:t>a-constant</a:t>
            </a:r>
            <a:r>
              <a:rPr lang="en-GB" dirty="0"/>
              <a:t>: Insertion Sort</a:t>
            </a:r>
          </a:p>
          <a:p>
            <a:pPr marL="457200" indent="-457200">
              <a:lnSpc>
                <a:spcPct val="120000"/>
              </a:lnSpc>
              <a:spcBef>
                <a:spcPts val="600"/>
              </a:spcBef>
              <a:buFont typeface="+mj-lt"/>
              <a:buAutoNum type="arabicPeriod"/>
            </a:pPr>
            <a:r>
              <a:rPr lang="en-GB" dirty="0"/>
              <a:t>Decrease-by-</a:t>
            </a:r>
            <a:r>
              <a:rPr lang="en-GB" dirty="0">
                <a:solidFill>
                  <a:srgbClr val="C00000"/>
                </a:solidFill>
              </a:rPr>
              <a:t>a-constant</a:t>
            </a:r>
            <a:r>
              <a:rPr lang="en-GB" dirty="0"/>
              <a:t>: Topological Sorting</a:t>
            </a:r>
          </a:p>
          <a:p>
            <a:pPr marL="457200" indent="-457200">
              <a:lnSpc>
                <a:spcPct val="120000"/>
              </a:lnSpc>
              <a:spcBef>
                <a:spcPts val="600"/>
              </a:spcBef>
              <a:buFont typeface="+mj-lt"/>
              <a:buAutoNum type="arabicPeriod"/>
            </a:pPr>
            <a:r>
              <a:rPr lang="en-GB" dirty="0"/>
              <a:t>Decrease-by-</a:t>
            </a:r>
            <a:r>
              <a:rPr lang="en-GB" dirty="0">
                <a:solidFill>
                  <a:srgbClr val="C00000"/>
                </a:solidFill>
              </a:rPr>
              <a:t>a-constant-factor </a:t>
            </a:r>
            <a:r>
              <a:rPr lang="en-GB" dirty="0"/>
              <a:t>Algorithms</a:t>
            </a:r>
          </a:p>
          <a:p>
            <a:pPr marL="457200" indent="-457200">
              <a:lnSpc>
                <a:spcPct val="120000"/>
              </a:lnSpc>
              <a:spcBef>
                <a:spcPts val="600"/>
              </a:spcBef>
              <a:buFont typeface="+mj-lt"/>
              <a:buAutoNum type="arabicPeriod"/>
            </a:pPr>
            <a:r>
              <a:rPr lang="en-GB" dirty="0">
                <a:solidFill>
                  <a:srgbClr val="C00000"/>
                </a:solidFill>
              </a:rPr>
              <a:t>Variable-size</a:t>
            </a:r>
            <a:r>
              <a:rPr lang="en-GB" dirty="0"/>
              <a:t> decrease Algorithms</a:t>
            </a:r>
          </a:p>
          <a:p>
            <a:pPr marL="457200" indent="-457200">
              <a:lnSpc>
                <a:spcPct val="120000"/>
              </a:lnSpc>
              <a:spcBef>
                <a:spcPts val="600"/>
              </a:spcBef>
              <a:buFont typeface="+mj-lt"/>
              <a:buAutoNum type="arabicPeriod"/>
            </a:pPr>
            <a:r>
              <a:rPr lang="en-GB" dirty="0"/>
              <a:t>Extra topic: K-d tree</a:t>
            </a:r>
          </a:p>
          <a:p>
            <a:pPr marL="457200" indent="-457200">
              <a:lnSpc>
                <a:spcPct val="120000"/>
              </a:lnSpc>
              <a:spcBef>
                <a:spcPts val="600"/>
              </a:spcBef>
              <a:buFont typeface="+mj-lt"/>
              <a:buAutoNum type="arabicPeriod"/>
            </a:pPr>
            <a:r>
              <a:rPr lang="en-GB" dirty="0"/>
              <a:t>Summary</a:t>
            </a:r>
          </a:p>
        </p:txBody>
      </p:sp>
      <p:sp>
        <p:nvSpPr>
          <p:cNvPr id="2" name="Title 1">
            <a:extLst>
              <a:ext uri="{FF2B5EF4-FFF2-40B4-BE49-F238E27FC236}">
                <a16:creationId xmlns:a16="http://schemas.microsoft.com/office/drawing/2014/main" id="{4766B6B0-C129-4651-99A1-BCECA327CAC4}"/>
              </a:ext>
            </a:extLst>
          </p:cNvPr>
          <p:cNvSpPr>
            <a:spLocks noGrp="1"/>
          </p:cNvSpPr>
          <p:nvPr>
            <p:ph type="title"/>
          </p:nvPr>
        </p:nvSpPr>
        <p:spPr/>
        <p:txBody>
          <a:bodyPr/>
          <a:lstStyle/>
          <a:p>
            <a:r>
              <a:rPr lang="en-US" dirty="0"/>
              <a:t>Agenda</a:t>
            </a:r>
            <a:endParaRPr lang="en-GB" dirty="0"/>
          </a:p>
        </p:txBody>
      </p:sp>
    </p:spTree>
    <p:extLst>
      <p:ext uri="{BB962C8B-B14F-4D97-AF65-F5344CB8AC3E}">
        <p14:creationId xmlns:p14="http://schemas.microsoft.com/office/powerpoint/2010/main" val="1379019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02489" y="1682793"/>
            <a:ext cx="6600061" cy="1145165"/>
          </a:xfrm>
        </p:spPr>
        <p:txBody>
          <a:bodyPr>
            <a:normAutofit/>
          </a:bodyPr>
          <a:lstStyle/>
          <a:p>
            <a:pPr defTabSz="685800" fontAlgn="base">
              <a:spcAft>
                <a:spcPct val="0"/>
              </a:spcAft>
              <a:defRPr/>
            </a:pPr>
            <a:r>
              <a:rPr lang="en-GB" dirty="0"/>
              <a:t>1a. Insertion Sort</a:t>
            </a:r>
            <a:endParaRPr lang="en-AU" dirty="0">
              <a:effectLst/>
            </a:endParaRPr>
          </a:p>
        </p:txBody>
      </p:sp>
    </p:spTree>
    <p:extLst>
      <p:ext uri="{BB962C8B-B14F-4D97-AF65-F5344CB8AC3E}">
        <p14:creationId xmlns:p14="http://schemas.microsoft.com/office/powerpoint/2010/main" val="4045491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0F5CD2-792F-4461-8113-84AAB8C261CA}"/>
              </a:ext>
            </a:extLst>
          </p:cNvPr>
          <p:cNvSpPr>
            <a:spLocks noGrp="1"/>
          </p:cNvSpPr>
          <p:nvPr>
            <p:ph idx="1"/>
          </p:nvPr>
        </p:nvSpPr>
        <p:spPr/>
        <p:txBody>
          <a:bodyPr/>
          <a:lstStyle/>
          <a:p>
            <a:pPr marL="457200" marR="5080" indent="-457200">
              <a:lnSpc>
                <a:spcPct val="100000"/>
              </a:lnSpc>
              <a:buFont typeface="+mj-lt"/>
              <a:buAutoNum type="arabicPeriod"/>
            </a:pPr>
            <a:r>
              <a:rPr lang="en-GB" dirty="0"/>
              <a:t>Consider each element one at a time (left to right). </a:t>
            </a:r>
          </a:p>
          <a:p>
            <a:pPr marL="457200" marR="5080" indent="-457200">
              <a:lnSpc>
                <a:spcPct val="100000"/>
              </a:lnSpc>
              <a:buFont typeface="+mj-lt"/>
              <a:buAutoNum type="arabicPeriod"/>
            </a:pPr>
            <a:r>
              <a:rPr lang="en-GB" dirty="0"/>
              <a:t>Insert each element in its proper place among those already considered. (i.e., insert into a already sorted sub-file). This is a right to left scan.</a:t>
            </a:r>
          </a:p>
          <a:p>
            <a:pPr marL="457200" marR="5080" indent="-457200">
              <a:lnSpc>
                <a:spcPct val="100000"/>
              </a:lnSpc>
              <a:buFont typeface="+mj-lt"/>
              <a:buAutoNum type="arabicPeriod"/>
            </a:pPr>
            <a:r>
              <a:rPr lang="en-GB" dirty="0"/>
              <a:t>It is a decrease-by-</a:t>
            </a:r>
            <a:r>
              <a:rPr lang="en-GB" b="1" dirty="0">
                <a:solidFill>
                  <a:srgbClr val="C00000"/>
                </a:solidFill>
              </a:rPr>
              <a:t>a-constant</a:t>
            </a:r>
            <a:r>
              <a:rPr lang="en-GB" b="1" dirty="0"/>
              <a:t> </a:t>
            </a:r>
            <a:r>
              <a:rPr lang="en-GB" dirty="0"/>
              <a:t>algorithm</a:t>
            </a:r>
          </a:p>
          <a:p>
            <a:pPr marL="857250" marR="5080" lvl="1" indent="-457200">
              <a:lnSpc>
                <a:spcPct val="100000"/>
              </a:lnSpc>
            </a:pPr>
            <a:r>
              <a:rPr lang="en-GB" dirty="0"/>
              <a:t>Why? Because every time the array that needs to be sorted the problem gets smaller by one</a:t>
            </a:r>
          </a:p>
          <a:p>
            <a:pPr marL="0" indent="0">
              <a:lnSpc>
                <a:spcPct val="100000"/>
              </a:lnSpc>
              <a:buNone/>
            </a:pPr>
            <a:endParaRPr lang="en-GB" dirty="0"/>
          </a:p>
        </p:txBody>
      </p:sp>
      <p:sp>
        <p:nvSpPr>
          <p:cNvPr id="3" name="Title 2">
            <a:extLst>
              <a:ext uri="{FF2B5EF4-FFF2-40B4-BE49-F238E27FC236}">
                <a16:creationId xmlns:a16="http://schemas.microsoft.com/office/drawing/2014/main" id="{056F3939-0923-4C92-8B75-B73B2BBD3C06}"/>
              </a:ext>
            </a:extLst>
          </p:cNvPr>
          <p:cNvSpPr>
            <a:spLocks noGrp="1"/>
          </p:cNvSpPr>
          <p:nvPr>
            <p:ph type="title"/>
          </p:nvPr>
        </p:nvSpPr>
        <p:spPr/>
        <p:txBody>
          <a:bodyPr/>
          <a:lstStyle/>
          <a:p>
            <a:r>
              <a:rPr lang="en-US" dirty="0"/>
              <a:t>Insertion Sort – Idea</a:t>
            </a:r>
            <a:endParaRPr lang="en-GB" dirty="0"/>
          </a:p>
        </p:txBody>
      </p:sp>
    </p:spTree>
    <p:extLst>
      <p:ext uri="{BB962C8B-B14F-4D97-AF65-F5344CB8AC3E}">
        <p14:creationId xmlns:p14="http://schemas.microsoft.com/office/powerpoint/2010/main" val="35056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3"/>
          <p:cNvSpPr>
            <a:spLocks noGrp="1" noChangeArrowheads="1"/>
          </p:cNvSpPr>
          <p:nvPr>
            <p:ph type="body" idx="1"/>
          </p:nvPr>
        </p:nvSpPr>
        <p:spPr/>
        <p:txBody>
          <a:bodyPr/>
          <a:lstStyle/>
          <a:p>
            <a:pPr eaLnBrk="1" hangingPunct="1">
              <a:lnSpc>
                <a:spcPct val="90000"/>
              </a:lnSpc>
              <a:spcBef>
                <a:spcPts val="1200"/>
              </a:spcBef>
            </a:pPr>
            <a:r>
              <a:rPr lang="en-US" altLang="en-US" dirty="0">
                <a:cs typeface="Times New Roman" pitchFamily="18" charset="0"/>
              </a:rPr>
              <a:t>Insertion sort is a simple sorting algorithm that is appropriate for small inputs</a:t>
            </a:r>
          </a:p>
          <a:p>
            <a:pPr lvl="1" eaLnBrk="1" hangingPunct="1">
              <a:lnSpc>
                <a:spcPct val="90000"/>
              </a:lnSpc>
              <a:spcBef>
                <a:spcPts val="1200"/>
              </a:spcBef>
            </a:pPr>
            <a:r>
              <a:rPr lang="en-US" altLang="en-US" dirty="0">
                <a:cs typeface="Times New Roman" pitchFamily="18" charset="0"/>
              </a:rPr>
              <a:t>Most common sorting technique used by card players</a:t>
            </a:r>
          </a:p>
          <a:p>
            <a:pPr eaLnBrk="1" hangingPunct="1">
              <a:lnSpc>
                <a:spcPct val="90000"/>
              </a:lnSpc>
              <a:spcBef>
                <a:spcPts val="1200"/>
              </a:spcBef>
            </a:pPr>
            <a:r>
              <a:rPr lang="en-US" altLang="en-US" dirty="0">
                <a:cs typeface="Times New Roman" pitchFamily="18" charset="0"/>
              </a:rPr>
              <a:t>The list is divided into two parts: sorted and unsorted</a:t>
            </a:r>
          </a:p>
          <a:p>
            <a:pPr eaLnBrk="1" hangingPunct="1">
              <a:lnSpc>
                <a:spcPct val="90000"/>
              </a:lnSpc>
              <a:spcBef>
                <a:spcPts val="1200"/>
              </a:spcBef>
            </a:pPr>
            <a:r>
              <a:rPr lang="en-US" altLang="en-US" dirty="0">
                <a:cs typeface="Times New Roman" pitchFamily="18" charset="0"/>
              </a:rPr>
              <a:t>In each pass, the first element of the unsorted part is picked up, transferred to the sorted sub-list, and inserted at the appropriate place</a:t>
            </a:r>
          </a:p>
          <a:p>
            <a:pPr eaLnBrk="1" hangingPunct="1">
              <a:lnSpc>
                <a:spcPct val="90000"/>
              </a:lnSpc>
              <a:spcBef>
                <a:spcPts val="1200"/>
              </a:spcBef>
            </a:pPr>
            <a:r>
              <a:rPr lang="en-US" altLang="en-US" dirty="0">
                <a:cs typeface="Times New Roman" pitchFamily="18" charset="0"/>
              </a:rPr>
              <a:t>A list of </a:t>
            </a:r>
            <a:r>
              <a:rPr lang="en-US" altLang="en-US" i="1" dirty="0">
                <a:cs typeface="Times New Roman" pitchFamily="18" charset="0"/>
              </a:rPr>
              <a:t>n</a:t>
            </a:r>
            <a:r>
              <a:rPr lang="en-US" altLang="en-US" dirty="0">
                <a:cs typeface="Times New Roman" pitchFamily="18" charset="0"/>
              </a:rPr>
              <a:t> elements will take at most </a:t>
            </a:r>
            <a:r>
              <a:rPr lang="en-US" altLang="en-US" i="1" dirty="0">
                <a:cs typeface="Times New Roman" pitchFamily="18" charset="0"/>
              </a:rPr>
              <a:t>n-1</a:t>
            </a:r>
            <a:r>
              <a:rPr lang="en-US" altLang="en-US" dirty="0">
                <a:cs typeface="Times New Roman" pitchFamily="18" charset="0"/>
              </a:rPr>
              <a:t> passes to sort the data.</a:t>
            </a:r>
            <a:endParaRPr lang="en-US" altLang="en-US" dirty="0"/>
          </a:p>
        </p:txBody>
      </p:sp>
      <p:sp>
        <p:nvSpPr>
          <p:cNvPr id="16387" name="Rectangle 2"/>
          <p:cNvSpPr>
            <a:spLocks noGrp="1" noChangeArrowheads="1"/>
          </p:cNvSpPr>
          <p:nvPr>
            <p:ph type="title"/>
          </p:nvPr>
        </p:nvSpPr>
        <p:spPr/>
        <p:txBody>
          <a:bodyPr/>
          <a:lstStyle/>
          <a:p>
            <a:pPr eaLnBrk="1" hangingPunct="1"/>
            <a:r>
              <a:rPr lang="en-US" altLang="en-US">
                <a:effectLst/>
              </a:rPr>
              <a:t>Insertion Sort</a:t>
            </a:r>
          </a:p>
        </p:txBody>
      </p:sp>
      <p:sp>
        <p:nvSpPr>
          <p:cNvPr id="2" name="Slide Number Placeholder 1">
            <a:extLst>
              <a:ext uri="{FF2B5EF4-FFF2-40B4-BE49-F238E27FC236}">
                <a16:creationId xmlns:a16="http://schemas.microsoft.com/office/drawing/2014/main" id="{DDB0A038-1E05-48F3-854F-B9C5A3C1FD30}"/>
              </a:ext>
            </a:extLst>
          </p:cNvPr>
          <p:cNvSpPr>
            <a:spLocks noGrp="1"/>
          </p:cNvSpPr>
          <p:nvPr>
            <p:ph type="sldNum" sz="quarter" idx="12"/>
          </p:nvPr>
        </p:nvSpPr>
        <p:spPr/>
        <p:txBody>
          <a:bodyPr/>
          <a:lstStyle/>
          <a:p>
            <a:fld id="{66B7A6BE-7A3D-1C4F-BEDA-C5431FB9FC0F}" type="slidenum">
              <a:rPr lang="en-US" smtClean="0"/>
              <a:pPr/>
              <a:t>13</a:t>
            </a:fld>
            <a:endParaRPr lang="en-US" dirty="0"/>
          </a:p>
        </p:txBody>
      </p:sp>
    </p:spTree>
    <p:extLst>
      <p:ext uri="{BB962C8B-B14F-4D97-AF65-F5344CB8AC3E}">
        <p14:creationId xmlns:p14="http://schemas.microsoft.com/office/powerpoint/2010/main" val="427978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900187-514B-472D-B80D-442B19FB02B6}"/>
              </a:ext>
            </a:extLst>
          </p:cNvPr>
          <p:cNvPicPr>
            <a:picLocks noChangeAspect="1"/>
          </p:cNvPicPr>
          <p:nvPr/>
        </p:nvPicPr>
        <p:blipFill rotWithShape="1">
          <a:blip r:embed="rId2"/>
          <a:srcRect l="6666" t="24675" r="33334" b="7015"/>
          <a:stretch/>
        </p:blipFill>
        <p:spPr>
          <a:xfrm>
            <a:off x="1428750" y="990045"/>
            <a:ext cx="6115050" cy="3914140"/>
          </a:xfrm>
          <a:prstGeom prst="rect">
            <a:avLst/>
          </a:prstGeom>
        </p:spPr>
      </p:pic>
      <p:sp>
        <p:nvSpPr>
          <p:cNvPr id="2" name="Title 1">
            <a:extLst>
              <a:ext uri="{FF2B5EF4-FFF2-40B4-BE49-F238E27FC236}">
                <a16:creationId xmlns:a16="http://schemas.microsoft.com/office/drawing/2014/main" id="{C68CF1B2-F532-4AF4-A526-C274773DB136}"/>
              </a:ext>
            </a:extLst>
          </p:cNvPr>
          <p:cNvSpPr>
            <a:spLocks noGrp="1"/>
          </p:cNvSpPr>
          <p:nvPr>
            <p:ph type="title"/>
          </p:nvPr>
        </p:nvSpPr>
        <p:spPr/>
        <p:txBody>
          <a:bodyPr/>
          <a:lstStyle/>
          <a:p>
            <a:r>
              <a:rPr lang="en-US" dirty="0"/>
              <a:t>Insertion Sort</a:t>
            </a:r>
          </a:p>
        </p:txBody>
      </p:sp>
      <p:sp>
        <p:nvSpPr>
          <p:cNvPr id="3" name="Slide Number Placeholder 2">
            <a:extLst>
              <a:ext uri="{FF2B5EF4-FFF2-40B4-BE49-F238E27FC236}">
                <a16:creationId xmlns:a16="http://schemas.microsoft.com/office/drawing/2014/main" id="{C24554BE-9E53-4DA3-AF43-390B19BED589}"/>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116686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ext Box 2"/>
          <p:cNvSpPr txBox="1">
            <a:spLocks noChangeArrowheads="1"/>
          </p:cNvSpPr>
          <p:nvPr/>
        </p:nvSpPr>
        <p:spPr bwMode="auto">
          <a:xfrm>
            <a:off x="6229350" y="1314450"/>
            <a:ext cx="1285875" cy="25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050">
                <a:latin typeface="Times New Roman" pitchFamily="18" charset="0"/>
                <a:cs typeface="Times New Roman" pitchFamily="18" charset="0"/>
              </a:rPr>
              <a:t>Original List</a:t>
            </a:r>
            <a:endParaRPr lang="en-US" altLang="en-US" sz="900">
              <a:latin typeface="Times New Roman" pitchFamily="18" charset="0"/>
              <a:cs typeface="Times New Roman" pitchFamily="18" charset="0"/>
            </a:endParaRPr>
          </a:p>
          <a:p>
            <a:endParaRPr lang="en-US" altLang="en-US" sz="1800">
              <a:latin typeface="Times New Roman" pitchFamily="18" charset="0"/>
            </a:endParaRPr>
          </a:p>
        </p:txBody>
      </p:sp>
      <p:sp>
        <p:nvSpPr>
          <p:cNvPr id="17412" name="Text Box 3"/>
          <p:cNvSpPr txBox="1">
            <a:spLocks noChangeArrowheads="1"/>
          </p:cNvSpPr>
          <p:nvPr/>
        </p:nvSpPr>
        <p:spPr bwMode="auto">
          <a:xfrm>
            <a:off x="6286500" y="1943100"/>
            <a:ext cx="1285875" cy="25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200">
                <a:latin typeface="Times New Roman" pitchFamily="18" charset="0"/>
              </a:rPr>
              <a:t>After pass 1</a:t>
            </a:r>
          </a:p>
          <a:p>
            <a:endParaRPr lang="en-US" altLang="en-US" sz="1800">
              <a:latin typeface="Times New Roman" pitchFamily="18" charset="0"/>
            </a:endParaRPr>
          </a:p>
        </p:txBody>
      </p:sp>
      <p:sp>
        <p:nvSpPr>
          <p:cNvPr id="17413" name="Text Box 4"/>
          <p:cNvSpPr txBox="1">
            <a:spLocks noChangeArrowheads="1"/>
          </p:cNvSpPr>
          <p:nvPr/>
        </p:nvSpPr>
        <p:spPr bwMode="auto">
          <a:xfrm>
            <a:off x="6229350" y="2628900"/>
            <a:ext cx="1285875" cy="25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200">
                <a:latin typeface="Times New Roman" pitchFamily="18" charset="0"/>
                <a:cs typeface="Times New Roman" pitchFamily="18" charset="0"/>
              </a:rPr>
              <a:t>After pass 2</a:t>
            </a:r>
          </a:p>
          <a:p>
            <a:endParaRPr lang="en-US" altLang="en-US" sz="1200">
              <a:latin typeface="Times New Roman" pitchFamily="18" charset="0"/>
            </a:endParaRPr>
          </a:p>
        </p:txBody>
      </p:sp>
      <p:sp>
        <p:nvSpPr>
          <p:cNvPr id="17414" name="Rectangle 5"/>
          <p:cNvSpPr>
            <a:spLocks noChangeArrowheads="1"/>
          </p:cNvSpPr>
          <p:nvPr/>
        </p:nvSpPr>
        <p:spPr bwMode="auto">
          <a:xfrm>
            <a:off x="3028951" y="-310754"/>
            <a:ext cx="4119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tr-TR" altLang="en-US" sz="1800">
              <a:latin typeface="Times New Roman" pitchFamily="18" charset="0"/>
            </a:endParaRPr>
          </a:p>
        </p:txBody>
      </p:sp>
      <p:sp>
        <p:nvSpPr>
          <p:cNvPr id="17415" name="Rectangle 6"/>
          <p:cNvSpPr>
            <a:spLocks noChangeArrowheads="1"/>
          </p:cNvSpPr>
          <p:nvPr/>
        </p:nvSpPr>
        <p:spPr bwMode="auto">
          <a:xfrm>
            <a:off x="3028951" y="-310754"/>
            <a:ext cx="4119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tr-TR" altLang="en-US" sz="1800">
              <a:latin typeface="Times New Roman" pitchFamily="18" charset="0"/>
            </a:endParaRPr>
          </a:p>
        </p:txBody>
      </p:sp>
      <p:sp>
        <p:nvSpPr>
          <p:cNvPr id="17416" name="Rectangle 7"/>
          <p:cNvSpPr>
            <a:spLocks noChangeArrowheads="1"/>
          </p:cNvSpPr>
          <p:nvPr/>
        </p:nvSpPr>
        <p:spPr bwMode="auto">
          <a:xfrm>
            <a:off x="3028951" y="-310754"/>
            <a:ext cx="4119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tr-TR" altLang="en-US" sz="1800">
              <a:latin typeface="Times New Roman" pitchFamily="18" charset="0"/>
            </a:endParaRPr>
          </a:p>
        </p:txBody>
      </p:sp>
      <p:sp>
        <p:nvSpPr>
          <p:cNvPr id="17417" name="Text Box 8"/>
          <p:cNvSpPr txBox="1">
            <a:spLocks noChangeArrowheads="1"/>
          </p:cNvSpPr>
          <p:nvPr/>
        </p:nvSpPr>
        <p:spPr bwMode="auto">
          <a:xfrm>
            <a:off x="6343650" y="3257550"/>
            <a:ext cx="1285875" cy="25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200">
                <a:latin typeface="Times New Roman" pitchFamily="18" charset="0"/>
              </a:rPr>
              <a:t>After pass 3</a:t>
            </a:r>
          </a:p>
          <a:p>
            <a:endParaRPr lang="en-US" altLang="en-US" sz="1800">
              <a:latin typeface="Times New Roman" pitchFamily="18" charset="0"/>
            </a:endParaRPr>
          </a:p>
        </p:txBody>
      </p:sp>
      <p:sp>
        <p:nvSpPr>
          <p:cNvPr id="17418" name="Text Box 9"/>
          <p:cNvSpPr txBox="1">
            <a:spLocks noChangeArrowheads="1"/>
          </p:cNvSpPr>
          <p:nvPr/>
        </p:nvSpPr>
        <p:spPr bwMode="auto">
          <a:xfrm>
            <a:off x="6343650" y="4000500"/>
            <a:ext cx="1285875" cy="25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200">
                <a:latin typeface="Times New Roman" pitchFamily="18" charset="0"/>
              </a:rPr>
              <a:t>After pass 4</a:t>
            </a:r>
          </a:p>
          <a:p>
            <a:endParaRPr lang="en-US" altLang="en-US" sz="1800">
              <a:latin typeface="Times New Roman" pitchFamily="18" charset="0"/>
            </a:endParaRPr>
          </a:p>
        </p:txBody>
      </p:sp>
      <p:sp>
        <p:nvSpPr>
          <p:cNvPr id="17419" name="Text Box 10"/>
          <p:cNvSpPr txBox="1">
            <a:spLocks noChangeArrowheads="1"/>
          </p:cNvSpPr>
          <p:nvPr/>
        </p:nvSpPr>
        <p:spPr bwMode="auto">
          <a:xfrm>
            <a:off x="6343650" y="4629150"/>
            <a:ext cx="1285875" cy="25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200">
                <a:latin typeface="Times New Roman" pitchFamily="18" charset="0"/>
              </a:rPr>
              <a:t>After pass 5</a:t>
            </a:r>
          </a:p>
          <a:p>
            <a:endParaRPr lang="en-US" altLang="en-US" sz="1800">
              <a:latin typeface="Times New Roman" pitchFamily="18" charset="0"/>
            </a:endParaRPr>
          </a:p>
        </p:txBody>
      </p:sp>
      <p:graphicFrame>
        <p:nvGraphicFramePr>
          <p:cNvPr id="32779" name="Group 11"/>
          <p:cNvGraphicFramePr>
            <a:graphicFrameLocks noGrp="1"/>
          </p:cNvGraphicFramePr>
          <p:nvPr/>
        </p:nvGraphicFramePr>
        <p:xfrm>
          <a:off x="1714500" y="1200150"/>
          <a:ext cx="4400550" cy="3771900"/>
        </p:xfrm>
        <a:graphic>
          <a:graphicData uri="http://schemas.openxmlformats.org/drawingml/2006/table">
            <a:tbl>
              <a:tblPr/>
              <a:tblGrid>
                <a:gridCol w="733425">
                  <a:extLst>
                    <a:ext uri="{9D8B030D-6E8A-4147-A177-3AD203B41FA5}">
                      <a16:colId xmlns:a16="http://schemas.microsoft.com/office/drawing/2014/main" val="20000"/>
                    </a:ext>
                  </a:extLst>
                </a:gridCol>
                <a:gridCol w="733425">
                  <a:extLst>
                    <a:ext uri="{9D8B030D-6E8A-4147-A177-3AD203B41FA5}">
                      <a16:colId xmlns:a16="http://schemas.microsoft.com/office/drawing/2014/main" val="20001"/>
                    </a:ext>
                  </a:extLst>
                </a:gridCol>
                <a:gridCol w="70485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33425">
                  <a:extLst>
                    <a:ext uri="{9D8B030D-6E8A-4147-A177-3AD203B41FA5}">
                      <a16:colId xmlns:a16="http://schemas.microsoft.com/office/drawing/2014/main" val="20004"/>
                    </a:ext>
                  </a:extLst>
                </a:gridCol>
                <a:gridCol w="733425">
                  <a:extLst>
                    <a:ext uri="{9D8B030D-6E8A-4147-A177-3AD203B41FA5}">
                      <a16:colId xmlns:a16="http://schemas.microsoft.com/office/drawing/2014/main" val="20005"/>
                    </a:ext>
                  </a:extLst>
                </a:gridCol>
              </a:tblGrid>
              <a:tr h="342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23</a:t>
                      </a:r>
                      <a:endParaRPr kumimoji="0" lang="en-US"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78</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45</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8</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32</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56</a:t>
                      </a:r>
                    </a:p>
                  </a:txBody>
                  <a:tcPr marL="11430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2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23</a:t>
                      </a:r>
                    </a:p>
                  </a:txBody>
                  <a:tcPr marL="11430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78</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45</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8</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32</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56</a:t>
                      </a:r>
                    </a:p>
                  </a:txBody>
                  <a:tcPr marL="11430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2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2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23</a:t>
                      </a:r>
                    </a:p>
                  </a:txBody>
                  <a:tcPr marL="11430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45</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78</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8</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32</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56</a:t>
                      </a:r>
                    </a:p>
                  </a:txBody>
                  <a:tcPr marL="11430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2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8</a:t>
                      </a:r>
                    </a:p>
                  </a:txBody>
                  <a:tcPr marL="11430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23</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45</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78</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32</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56</a:t>
                      </a:r>
                    </a:p>
                  </a:txBody>
                  <a:tcPr marL="11430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42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42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8</a:t>
                      </a:r>
                    </a:p>
                  </a:txBody>
                  <a:tcPr marL="11430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23</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32</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45</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78</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56</a:t>
                      </a:r>
                    </a:p>
                  </a:txBody>
                  <a:tcPr marL="11430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42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42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8</a:t>
                      </a:r>
                    </a:p>
                  </a:txBody>
                  <a:tcPr marL="11430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23</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32</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45</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56</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78</a:t>
                      </a:r>
                    </a:p>
                  </a:txBody>
                  <a:tcPr marL="11430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10"/>
                  </a:ext>
                </a:extLst>
              </a:tr>
            </a:tbl>
          </a:graphicData>
        </a:graphic>
      </p:graphicFrame>
      <p:sp>
        <p:nvSpPr>
          <p:cNvPr id="17541" name="Text Box 142"/>
          <p:cNvSpPr txBox="1">
            <a:spLocks noChangeArrowheads="1"/>
          </p:cNvSpPr>
          <p:nvPr/>
        </p:nvSpPr>
        <p:spPr bwMode="auto">
          <a:xfrm>
            <a:off x="1657350" y="805502"/>
            <a:ext cx="1085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en-US" sz="1800" b="1" dirty="0">
                <a:latin typeface="Times New Roman" pitchFamily="18" charset="0"/>
              </a:rPr>
              <a:t>Sorted</a:t>
            </a:r>
          </a:p>
        </p:txBody>
      </p:sp>
      <p:sp>
        <p:nvSpPr>
          <p:cNvPr id="17542" name="Text Box 143"/>
          <p:cNvSpPr txBox="1">
            <a:spLocks noChangeArrowheads="1"/>
          </p:cNvSpPr>
          <p:nvPr/>
        </p:nvSpPr>
        <p:spPr bwMode="auto">
          <a:xfrm>
            <a:off x="3943350" y="805503"/>
            <a:ext cx="14859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en-US" sz="1800" b="1" dirty="0">
                <a:latin typeface="Times New Roman" pitchFamily="18" charset="0"/>
              </a:rPr>
              <a:t>Unsorted</a:t>
            </a:r>
          </a:p>
        </p:txBody>
      </p:sp>
      <p:sp>
        <p:nvSpPr>
          <p:cNvPr id="2" name="Title 1"/>
          <p:cNvSpPr>
            <a:spLocks noGrp="1"/>
          </p:cNvSpPr>
          <p:nvPr>
            <p:ph type="title"/>
          </p:nvPr>
        </p:nvSpPr>
        <p:spPr/>
        <p:txBody>
          <a:bodyPr/>
          <a:lstStyle/>
          <a:p>
            <a:r>
              <a:rPr lang="en-US" dirty="0"/>
              <a:t>Insertion Sort</a:t>
            </a:r>
          </a:p>
        </p:txBody>
      </p:sp>
      <p:sp>
        <p:nvSpPr>
          <p:cNvPr id="3" name="Slide Number Placeholder 2">
            <a:extLst>
              <a:ext uri="{FF2B5EF4-FFF2-40B4-BE49-F238E27FC236}">
                <a16:creationId xmlns:a16="http://schemas.microsoft.com/office/drawing/2014/main" id="{A4F905F3-B8D4-4077-B5F3-2690DADFE863}"/>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4133134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0F5CD2-792F-4461-8113-84AAB8C261CA}"/>
              </a:ext>
            </a:extLst>
          </p:cNvPr>
          <p:cNvSpPr>
            <a:spLocks noGrp="1"/>
          </p:cNvSpPr>
          <p:nvPr>
            <p:ph idx="1"/>
          </p:nvPr>
        </p:nvSpPr>
        <p:spPr/>
        <p:txBody>
          <a:bodyPr/>
          <a:lstStyle/>
          <a:p>
            <a:pPr marL="0" indent="0" algn="ctr">
              <a:lnSpc>
                <a:spcPct val="100000"/>
              </a:lnSpc>
              <a:buNone/>
            </a:pPr>
            <a:r>
              <a:rPr lang="en-GB" sz="2000" dirty="0">
                <a:hlinkClick r:id="rId2"/>
              </a:rPr>
              <a:t>https://visualgo.net/bn/sorting</a:t>
            </a:r>
            <a:r>
              <a:rPr lang="en-GB" sz="2000" dirty="0"/>
              <a:t> </a:t>
            </a:r>
          </a:p>
        </p:txBody>
      </p:sp>
      <p:sp>
        <p:nvSpPr>
          <p:cNvPr id="3" name="Title 2">
            <a:extLst>
              <a:ext uri="{FF2B5EF4-FFF2-40B4-BE49-F238E27FC236}">
                <a16:creationId xmlns:a16="http://schemas.microsoft.com/office/drawing/2014/main" id="{056F3939-0923-4C92-8B75-B73B2BBD3C06}"/>
              </a:ext>
            </a:extLst>
          </p:cNvPr>
          <p:cNvSpPr>
            <a:spLocks noGrp="1"/>
          </p:cNvSpPr>
          <p:nvPr>
            <p:ph type="title"/>
          </p:nvPr>
        </p:nvSpPr>
        <p:spPr/>
        <p:txBody>
          <a:bodyPr/>
          <a:lstStyle/>
          <a:p>
            <a:r>
              <a:rPr lang="en-US" dirty="0"/>
              <a:t>Insertion Sort – Demo</a:t>
            </a:r>
            <a:endParaRPr lang="en-GB" dirty="0"/>
          </a:p>
        </p:txBody>
      </p:sp>
      <p:pic>
        <p:nvPicPr>
          <p:cNvPr id="5" name="Picture 4">
            <a:extLst>
              <a:ext uri="{FF2B5EF4-FFF2-40B4-BE49-F238E27FC236}">
                <a16:creationId xmlns:a16="http://schemas.microsoft.com/office/drawing/2014/main" id="{7508E91A-C787-4E1B-90D6-6E7763C27F86}"/>
              </a:ext>
            </a:extLst>
          </p:cNvPr>
          <p:cNvPicPr>
            <a:picLocks noChangeAspect="1"/>
          </p:cNvPicPr>
          <p:nvPr/>
        </p:nvPicPr>
        <p:blipFill>
          <a:blip r:embed="rId3"/>
          <a:stretch>
            <a:fillRect/>
          </a:stretch>
        </p:blipFill>
        <p:spPr>
          <a:xfrm>
            <a:off x="3246981" y="1518915"/>
            <a:ext cx="2626286" cy="2658998"/>
          </a:xfrm>
          <a:prstGeom prst="rect">
            <a:avLst/>
          </a:prstGeom>
        </p:spPr>
      </p:pic>
      <p:sp>
        <p:nvSpPr>
          <p:cNvPr id="6" name="Rectangle 5">
            <a:extLst>
              <a:ext uri="{FF2B5EF4-FFF2-40B4-BE49-F238E27FC236}">
                <a16:creationId xmlns:a16="http://schemas.microsoft.com/office/drawing/2014/main" id="{ADD19DD6-31B4-40A1-BE43-F8BDF21A3F72}"/>
              </a:ext>
            </a:extLst>
          </p:cNvPr>
          <p:cNvSpPr/>
          <p:nvPr/>
        </p:nvSpPr>
        <p:spPr>
          <a:xfrm>
            <a:off x="1822888" y="4187795"/>
            <a:ext cx="5498224" cy="369332"/>
          </a:xfrm>
          <a:prstGeom prst="rect">
            <a:avLst/>
          </a:prstGeom>
        </p:spPr>
        <p:txBody>
          <a:bodyPr wrap="square">
            <a:spAutoFit/>
          </a:bodyPr>
          <a:lstStyle/>
          <a:p>
            <a:pPr algn="ctr"/>
            <a:r>
              <a:rPr lang="en-AU" dirty="0">
                <a:hlinkClick r:id="rId4"/>
              </a:rPr>
              <a:t>https://www.geeksforgeeks.org/insertion-sort/</a:t>
            </a:r>
            <a:r>
              <a:rPr lang="en-AU" dirty="0"/>
              <a:t> </a:t>
            </a:r>
          </a:p>
        </p:txBody>
      </p:sp>
    </p:spTree>
    <p:extLst>
      <p:ext uri="{BB962C8B-B14F-4D97-AF65-F5344CB8AC3E}">
        <p14:creationId xmlns:p14="http://schemas.microsoft.com/office/powerpoint/2010/main" val="2747348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6F3939-0923-4C92-8B75-B73B2BBD3C06}"/>
              </a:ext>
            </a:extLst>
          </p:cNvPr>
          <p:cNvSpPr>
            <a:spLocks noGrp="1"/>
          </p:cNvSpPr>
          <p:nvPr>
            <p:ph type="title"/>
          </p:nvPr>
        </p:nvSpPr>
        <p:spPr/>
        <p:txBody>
          <a:bodyPr/>
          <a:lstStyle/>
          <a:p>
            <a:r>
              <a:rPr lang="en-US" dirty="0"/>
              <a:t>Insertion Sort – Pseudocode</a:t>
            </a:r>
            <a:endParaRPr lang="en-GB" dirty="0"/>
          </a:p>
        </p:txBody>
      </p:sp>
      <p:pic>
        <p:nvPicPr>
          <p:cNvPr id="4" name="Picture 3">
            <a:extLst>
              <a:ext uri="{FF2B5EF4-FFF2-40B4-BE49-F238E27FC236}">
                <a16:creationId xmlns:a16="http://schemas.microsoft.com/office/drawing/2014/main" id="{2FE82D97-D222-49E0-AFFF-1E360A7383E2}"/>
              </a:ext>
            </a:extLst>
          </p:cNvPr>
          <p:cNvPicPr>
            <a:picLocks noChangeAspect="1"/>
          </p:cNvPicPr>
          <p:nvPr/>
        </p:nvPicPr>
        <p:blipFill>
          <a:blip r:embed="rId2"/>
          <a:stretch>
            <a:fillRect/>
          </a:stretch>
        </p:blipFill>
        <p:spPr>
          <a:xfrm>
            <a:off x="470535" y="967740"/>
            <a:ext cx="5800811" cy="3962400"/>
          </a:xfrm>
          <a:prstGeom prst="rect">
            <a:avLst/>
          </a:prstGeom>
        </p:spPr>
      </p:pic>
      <p:sp>
        <p:nvSpPr>
          <p:cNvPr id="5" name="TextBox 4">
            <a:extLst>
              <a:ext uri="{FF2B5EF4-FFF2-40B4-BE49-F238E27FC236}">
                <a16:creationId xmlns:a16="http://schemas.microsoft.com/office/drawing/2014/main" id="{016C49FC-5C76-426F-BE4A-F368EB20544F}"/>
              </a:ext>
            </a:extLst>
          </p:cNvPr>
          <p:cNvSpPr txBox="1"/>
          <p:nvPr/>
        </p:nvSpPr>
        <p:spPr>
          <a:xfrm>
            <a:off x="7458881" y="2641701"/>
            <a:ext cx="1125629" cy="461665"/>
          </a:xfrm>
          <a:prstGeom prst="rect">
            <a:avLst/>
          </a:prstGeom>
          <a:noFill/>
          <a:ln>
            <a:solidFill>
              <a:schemeClr val="tx1"/>
            </a:solidFill>
          </a:ln>
        </p:spPr>
        <p:txBody>
          <a:bodyPr wrap="none" rtlCol="0">
            <a:spAutoFit/>
          </a:bodyPr>
          <a:lstStyle/>
          <a:p>
            <a:r>
              <a:rPr lang="en-US" sz="2400" dirty="0"/>
              <a:t>5 3 4 1</a:t>
            </a:r>
            <a:endParaRPr lang="en-GB" sz="2400" dirty="0"/>
          </a:p>
        </p:txBody>
      </p:sp>
      <p:sp>
        <p:nvSpPr>
          <p:cNvPr id="6" name="TextBox 5">
            <a:extLst>
              <a:ext uri="{FF2B5EF4-FFF2-40B4-BE49-F238E27FC236}">
                <a16:creationId xmlns:a16="http://schemas.microsoft.com/office/drawing/2014/main" id="{59C6EFC1-A56C-4B8B-A54D-20A9350D0675}"/>
              </a:ext>
            </a:extLst>
          </p:cNvPr>
          <p:cNvSpPr txBox="1"/>
          <p:nvPr/>
        </p:nvSpPr>
        <p:spPr>
          <a:xfrm>
            <a:off x="7458881" y="3111759"/>
            <a:ext cx="1125629" cy="461665"/>
          </a:xfrm>
          <a:prstGeom prst="rect">
            <a:avLst/>
          </a:prstGeom>
          <a:noFill/>
        </p:spPr>
        <p:txBody>
          <a:bodyPr wrap="none" rtlCol="0">
            <a:spAutoFit/>
          </a:bodyPr>
          <a:lstStyle/>
          <a:p>
            <a:r>
              <a:rPr lang="en-US" sz="2400" dirty="0"/>
              <a:t>3 5 4 1</a:t>
            </a:r>
            <a:endParaRPr lang="en-GB" sz="2400" dirty="0"/>
          </a:p>
        </p:txBody>
      </p:sp>
      <p:sp>
        <p:nvSpPr>
          <p:cNvPr id="7" name="TextBox 6">
            <a:extLst>
              <a:ext uri="{FF2B5EF4-FFF2-40B4-BE49-F238E27FC236}">
                <a16:creationId xmlns:a16="http://schemas.microsoft.com/office/drawing/2014/main" id="{3E23737F-E6B5-4AC7-8590-3898810241B9}"/>
              </a:ext>
            </a:extLst>
          </p:cNvPr>
          <p:cNvSpPr txBox="1"/>
          <p:nvPr/>
        </p:nvSpPr>
        <p:spPr>
          <a:xfrm>
            <a:off x="7458881" y="3481091"/>
            <a:ext cx="1125629" cy="461665"/>
          </a:xfrm>
          <a:prstGeom prst="rect">
            <a:avLst/>
          </a:prstGeom>
          <a:noFill/>
        </p:spPr>
        <p:txBody>
          <a:bodyPr wrap="none" rtlCol="0">
            <a:spAutoFit/>
          </a:bodyPr>
          <a:lstStyle/>
          <a:p>
            <a:r>
              <a:rPr lang="en-US" sz="2400" dirty="0"/>
              <a:t>3 4 5 1</a:t>
            </a:r>
            <a:endParaRPr lang="en-GB" sz="2400" dirty="0"/>
          </a:p>
        </p:txBody>
      </p:sp>
      <p:sp>
        <p:nvSpPr>
          <p:cNvPr id="8" name="TextBox 7">
            <a:extLst>
              <a:ext uri="{FF2B5EF4-FFF2-40B4-BE49-F238E27FC236}">
                <a16:creationId xmlns:a16="http://schemas.microsoft.com/office/drawing/2014/main" id="{74FE4C1A-6D01-4E84-A79E-B8D3F25CA9BB}"/>
              </a:ext>
            </a:extLst>
          </p:cNvPr>
          <p:cNvSpPr txBox="1"/>
          <p:nvPr/>
        </p:nvSpPr>
        <p:spPr>
          <a:xfrm>
            <a:off x="6016076" y="3111759"/>
            <a:ext cx="1252266" cy="461665"/>
          </a:xfrm>
          <a:prstGeom prst="rect">
            <a:avLst/>
          </a:prstGeom>
          <a:noFill/>
        </p:spPr>
        <p:txBody>
          <a:bodyPr wrap="none" rtlCol="0">
            <a:spAutoFit/>
          </a:bodyPr>
          <a:lstStyle/>
          <a:p>
            <a:r>
              <a:rPr lang="en-US" sz="2400" dirty="0"/>
              <a:t>1</a:t>
            </a:r>
            <a:r>
              <a:rPr lang="en-US" sz="2400" baseline="30000" dirty="0"/>
              <a:t>st</a:t>
            </a:r>
            <a:r>
              <a:rPr lang="en-US" sz="2400" dirty="0"/>
              <a:t> pass</a:t>
            </a:r>
            <a:endParaRPr lang="en-GB" sz="2400" dirty="0"/>
          </a:p>
        </p:txBody>
      </p:sp>
      <p:sp>
        <p:nvSpPr>
          <p:cNvPr id="9" name="TextBox 8">
            <a:extLst>
              <a:ext uri="{FF2B5EF4-FFF2-40B4-BE49-F238E27FC236}">
                <a16:creationId xmlns:a16="http://schemas.microsoft.com/office/drawing/2014/main" id="{F52625A0-94B8-4A59-AB18-E71BCB7656EB}"/>
              </a:ext>
            </a:extLst>
          </p:cNvPr>
          <p:cNvSpPr txBox="1"/>
          <p:nvPr/>
        </p:nvSpPr>
        <p:spPr>
          <a:xfrm>
            <a:off x="6016075" y="3481091"/>
            <a:ext cx="1319592" cy="461665"/>
          </a:xfrm>
          <a:prstGeom prst="rect">
            <a:avLst/>
          </a:prstGeom>
          <a:noFill/>
        </p:spPr>
        <p:txBody>
          <a:bodyPr wrap="none" rtlCol="0">
            <a:spAutoFit/>
          </a:bodyPr>
          <a:lstStyle/>
          <a:p>
            <a:r>
              <a:rPr lang="en-US" sz="2400" dirty="0"/>
              <a:t>2</a:t>
            </a:r>
            <a:r>
              <a:rPr lang="en-US" sz="2400" baseline="30000" dirty="0"/>
              <a:t>nd</a:t>
            </a:r>
            <a:r>
              <a:rPr lang="en-US" sz="2400" dirty="0"/>
              <a:t> pass</a:t>
            </a:r>
            <a:endParaRPr lang="en-GB" sz="2400" dirty="0"/>
          </a:p>
        </p:txBody>
      </p:sp>
      <p:sp>
        <p:nvSpPr>
          <p:cNvPr id="10" name="TextBox 9">
            <a:extLst>
              <a:ext uri="{FF2B5EF4-FFF2-40B4-BE49-F238E27FC236}">
                <a16:creationId xmlns:a16="http://schemas.microsoft.com/office/drawing/2014/main" id="{5C3ED8D4-3209-4669-AAF1-3BBB2A496F95}"/>
              </a:ext>
            </a:extLst>
          </p:cNvPr>
          <p:cNvSpPr txBox="1"/>
          <p:nvPr/>
        </p:nvSpPr>
        <p:spPr>
          <a:xfrm>
            <a:off x="7458881" y="3850423"/>
            <a:ext cx="1125629" cy="461665"/>
          </a:xfrm>
          <a:prstGeom prst="rect">
            <a:avLst/>
          </a:prstGeom>
          <a:noFill/>
        </p:spPr>
        <p:txBody>
          <a:bodyPr wrap="none" rtlCol="0">
            <a:spAutoFit/>
          </a:bodyPr>
          <a:lstStyle/>
          <a:p>
            <a:r>
              <a:rPr lang="en-US" sz="2400" dirty="0"/>
              <a:t>1 3 4 5</a:t>
            </a:r>
            <a:endParaRPr lang="en-GB" sz="2400" dirty="0"/>
          </a:p>
        </p:txBody>
      </p:sp>
      <p:sp>
        <p:nvSpPr>
          <p:cNvPr id="11" name="TextBox 10">
            <a:extLst>
              <a:ext uri="{FF2B5EF4-FFF2-40B4-BE49-F238E27FC236}">
                <a16:creationId xmlns:a16="http://schemas.microsoft.com/office/drawing/2014/main" id="{F09B1240-5981-4224-965D-DB626EBC8822}"/>
              </a:ext>
            </a:extLst>
          </p:cNvPr>
          <p:cNvSpPr txBox="1"/>
          <p:nvPr/>
        </p:nvSpPr>
        <p:spPr>
          <a:xfrm>
            <a:off x="6016076" y="3850423"/>
            <a:ext cx="1274708" cy="461665"/>
          </a:xfrm>
          <a:prstGeom prst="rect">
            <a:avLst/>
          </a:prstGeom>
          <a:noFill/>
        </p:spPr>
        <p:txBody>
          <a:bodyPr wrap="none" rtlCol="0">
            <a:spAutoFit/>
          </a:bodyPr>
          <a:lstStyle/>
          <a:p>
            <a:r>
              <a:rPr lang="en-US" sz="2400" dirty="0"/>
              <a:t>3</a:t>
            </a:r>
            <a:r>
              <a:rPr lang="en-US" sz="2400" baseline="30000" dirty="0"/>
              <a:t>rd</a:t>
            </a:r>
            <a:r>
              <a:rPr lang="en-US" sz="2400" dirty="0"/>
              <a:t> pass</a:t>
            </a:r>
            <a:endParaRPr lang="en-GB" sz="2400" dirty="0"/>
          </a:p>
        </p:txBody>
      </p:sp>
      <p:sp>
        <p:nvSpPr>
          <p:cNvPr id="12" name="TextBox 11">
            <a:extLst>
              <a:ext uri="{FF2B5EF4-FFF2-40B4-BE49-F238E27FC236}">
                <a16:creationId xmlns:a16="http://schemas.microsoft.com/office/drawing/2014/main" id="{3F770C75-6F06-4C8F-A1F7-86E84B039C3D}"/>
              </a:ext>
            </a:extLst>
          </p:cNvPr>
          <p:cNvSpPr txBox="1"/>
          <p:nvPr/>
        </p:nvSpPr>
        <p:spPr>
          <a:xfrm>
            <a:off x="1973580" y="2533650"/>
            <a:ext cx="3044423" cy="369332"/>
          </a:xfrm>
          <a:prstGeom prst="rect">
            <a:avLst/>
          </a:prstGeom>
          <a:noFill/>
        </p:spPr>
        <p:txBody>
          <a:bodyPr wrap="none" rtlCol="0">
            <a:spAutoFit/>
          </a:bodyPr>
          <a:lstStyle/>
          <a:p>
            <a:r>
              <a:rPr lang="en-US" b="1" dirty="0">
                <a:solidFill>
                  <a:srgbClr val="C00000"/>
                </a:solidFill>
              </a:rPr>
              <a:t>set the key to be swapped</a:t>
            </a:r>
            <a:endParaRPr lang="en-GB" b="1" dirty="0">
              <a:solidFill>
                <a:srgbClr val="C00000"/>
              </a:solidFill>
            </a:endParaRPr>
          </a:p>
        </p:txBody>
      </p:sp>
      <p:sp>
        <p:nvSpPr>
          <p:cNvPr id="13" name="TextBox 12">
            <a:extLst>
              <a:ext uri="{FF2B5EF4-FFF2-40B4-BE49-F238E27FC236}">
                <a16:creationId xmlns:a16="http://schemas.microsoft.com/office/drawing/2014/main" id="{FAC5C16C-C84C-42A1-A726-AC979B3E6BBB}"/>
              </a:ext>
            </a:extLst>
          </p:cNvPr>
          <p:cNvSpPr txBox="1"/>
          <p:nvPr/>
        </p:nvSpPr>
        <p:spPr>
          <a:xfrm>
            <a:off x="7782811" y="2280762"/>
            <a:ext cx="312906" cy="369332"/>
          </a:xfrm>
          <a:prstGeom prst="rect">
            <a:avLst/>
          </a:prstGeom>
          <a:noFill/>
        </p:spPr>
        <p:txBody>
          <a:bodyPr wrap="square" rtlCol="0">
            <a:spAutoFit/>
          </a:bodyPr>
          <a:lstStyle/>
          <a:p>
            <a:r>
              <a:rPr lang="en-US" b="1" dirty="0">
                <a:solidFill>
                  <a:srgbClr val="C00000"/>
                </a:solidFill>
              </a:rPr>
              <a:t>v</a:t>
            </a:r>
            <a:endParaRPr lang="en-GB" b="1" dirty="0">
              <a:solidFill>
                <a:srgbClr val="C00000"/>
              </a:solidFill>
            </a:endParaRPr>
          </a:p>
        </p:txBody>
      </p:sp>
      <p:sp>
        <p:nvSpPr>
          <p:cNvPr id="14" name="TextBox 13">
            <a:extLst>
              <a:ext uri="{FF2B5EF4-FFF2-40B4-BE49-F238E27FC236}">
                <a16:creationId xmlns:a16="http://schemas.microsoft.com/office/drawing/2014/main" id="{681C7C45-DAE2-4FE7-AA26-B0EDC896E8E1}"/>
              </a:ext>
            </a:extLst>
          </p:cNvPr>
          <p:cNvSpPr txBox="1"/>
          <p:nvPr/>
        </p:nvSpPr>
        <p:spPr>
          <a:xfrm>
            <a:off x="7350443" y="2272369"/>
            <a:ext cx="569387" cy="369332"/>
          </a:xfrm>
          <a:prstGeom prst="rect">
            <a:avLst/>
          </a:prstGeom>
          <a:noFill/>
        </p:spPr>
        <p:txBody>
          <a:bodyPr wrap="none" rtlCol="0">
            <a:spAutoFit/>
          </a:bodyPr>
          <a:lstStyle/>
          <a:p>
            <a:r>
              <a:rPr lang="en-US" b="1" dirty="0">
                <a:solidFill>
                  <a:srgbClr val="C00000"/>
                </a:solidFill>
              </a:rPr>
              <a:t>A[j]</a:t>
            </a:r>
            <a:endParaRPr lang="en-GB" b="1" dirty="0">
              <a:solidFill>
                <a:srgbClr val="C00000"/>
              </a:solidFill>
            </a:endParaRPr>
          </a:p>
        </p:txBody>
      </p:sp>
    </p:spTree>
    <p:extLst>
      <p:ext uri="{BB962C8B-B14F-4D97-AF65-F5344CB8AC3E}">
        <p14:creationId xmlns:p14="http://schemas.microsoft.com/office/powerpoint/2010/main" val="282755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D48E1E-C580-44A6-BD87-1AA75593410B}"/>
              </a:ext>
            </a:extLst>
          </p:cNvPr>
          <p:cNvSpPr>
            <a:spLocks noGrp="1"/>
          </p:cNvSpPr>
          <p:nvPr>
            <p:ph type="sldNum" idx="10"/>
          </p:nvPr>
        </p:nvSpPr>
        <p:spPr/>
        <p:txBody>
          <a:bodyPr/>
          <a:lstStyle/>
          <a:p>
            <a:fld id="{66B7A6BE-7A3D-1C4F-BEDA-C5431FB9FC0F}" type="slidenum">
              <a:rPr lang="en-US" smtClean="0"/>
              <a:pPr/>
              <a:t>18</a:t>
            </a:fld>
            <a:endParaRPr lang="en-US" dirty="0"/>
          </a:p>
        </p:txBody>
      </p:sp>
      <p:sp>
        <p:nvSpPr>
          <p:cNvPr id="19459" name="Rectangle 2"/>
          <p:cNvSpPr>
            <a:spLocks noGrp="1" noChangeArrowheads="1"/>
          </p:cNvSpPr>
          <p:nvPr>
            <p:ph type="title"/>
          </p:nvPr>
        </p:nvSpPr>
        <p:spPr/>
        <p:txBody>
          <a:bodyPr/>
          <a:lstStyle/>
          <a:p>
            <a:pPr eaLnBrk="1" hangingPunct="1"/>
            <a:r>
              <a:rPr lang="en-US" altLang="en-US" dirty="0">
                <a:effectLst/>
              </a:rPr>
              <a:t>Analysis of Insertion Sort</a:t>
            </a:r>
          </a:p>
        </p:txBody>
      </p:sp>
      <p:sp>
        <p:nvSpPr>
          <p:cNvPr id="19460" name="Rectangle 3"/>
          <p:cNvSpPr>
            <a:spLocks noGrp="1" noChangeArrowheads="1"/>
          </p:cNvSpPr>
          <p:nvPr>
            <p:ph type="body" idx="4294967295"/>
          </p:nvPr>
        </p:nvSpPr>
        <p:spPr>
          <a:xfrm>
            <a:off x="0" y="903288"/>
            <a:ext cx="8729663" cy="3794125"/>
          </a:xfrm>
        </p:spPr>
        <p:txBody>
          <a:bodyPr/>
          <a:lstStyle/>
          <a:p>
            <a:pPr eaLnBrk="1" hangingPunct="1">
              <a:lnSpc>
                <a:spcPct val="100000"/>
              </a:lnSpc>
              <a:spcBef>
                <a:spcPts val="500"/>
              </a:spcBef>
            </a:pPr>
            <a:r>
              <a:rPr lang="en-US" altLang="en-US" sz="1400" dirty="0"/>
              <a:t>Running time depends on not only the size of the array but also the contents of the array</a:t>
            </a:r>
            <a:endParaRPr lang="en-US" altLang="en-US" sz="1400" dirty="0">
              <a:effectLst/>
            </a:endParaRPr>
          </a:p>
          <a:p>
            <a:pPr eaLnBrk="1" hangingPunct="1">
              <a:lnSpc>
                <a:spcPct val="100000"/>
              </a:lnSpc>
              <a:spcBef>
                <a:spcPts val="500"/>
              </a:spcBef>
            </a:pPr>
            <a:r>
              <a:rPr lang="en-US" altLang="en-US" sz="1400" b="1" dirty="0"/>
              <a:t>Best-case:</a:t>
            </a:r>
            <a:r>
              <a:rPr lang="en-US" altLang="en-US" sz="1400" b="1" dirty="0">
                <a:sym typeface="Wingdings" pitchFamily="2" charset="2"/>
              </a:rPr>
              <a:t> O(n)</a:t>
            </a:r>
            <a:endParaRPr lang="en-US" altLang="en-US" sz="1400" b="1" dirty="0"/>
          </a:p>
          <a:p>
            <a:pPr lvl="1" eaLnBrk="1" hangingPunct="1">
              <a:lnSpc>
                <a:spcPct val="100000"/>
              </a:lnSpc>
              <a:spcBef>
                <a:spcPts val="500"/>
              </a:spcBef>
            </a:pPr>
            <a:r>
              <a:rPr lang="en-US" altLang="en-US" sz="1400" dirty="0"/>
              <a:t>Array is already sorted in ascending order</a:t>
            </a:r>
          </a:p>
          <a:p>
            <a:pPr lvl="1" eaLnBrk="1" hangingPunct="1">
              <a:lnSpc>
                <a:spcPct val="100000"/>
              </a:lnSpc>
              <a:spcBef>
                <a:spcPts val="500"/>
              </a:spcBef>
            </a:pPr>
            <a:r>
              <a:rPr lang="en-US" altLang="en-US" sz="1400" dirty="0"/>
              <a:t>Inner loop will not be executed</a:t>
            </a:r>
          </a:p>
          <a:p>
            <a:pPr lvl="1" eaLnBrk="1" hangingPunct="1">
              <a:lnSpc>
                <a:spcPct val="100000"/>
              </a:lnSpc>
              <a:spcBef>
                <a:spcPts val="500"/>
              </a:spcBef>
            </a:pPr>
            <a:r>
              <a:rPr lang="en-US" altLang="en-US" sz="1400" dirty="0"/>
              <a:t>The number of moves: 2*(n-1) 	</a:t>
            </a:r>
            <a:r>
              <a:rPr lang="en-US" altLang="en-US" sz="1400" dirty="0">
                <a:sym typeface="Wingdings" pitchFamily="2" charset="2"/>
              </a:rPr>
              <a:t> </a:t>
            </a:r>
            <a:r>
              <a:rPr lang="en-US" altLang="en-US" sz="1400" dirty="0"/>
              <a:t>O(n)</a:t>
            </a:r>
          </a:p>
          <a:p>
            <a:pPr lvl="1" eaLnBrk="1" hangingPunct="1">
              <a:lnSpc>
                <a:spcPct val="100000"/>
              </a:lnSpc>
              <a:spcBef>
                <a:spcPts val="500"/>
              </a:spcBef>
            </a:pPr>
            <a:r>
              <a:rPr lang="en-US" altLang="en-US" sz="1400" dirty="0"/>
              <a:t>The number of key comparisons: (n-1) 	</a:t>
            </a:r>
            <a:r>
              <a:rPr lang="en-US" altLang="en-US" sz="1400" dirty="0">
                <a:sym typeface="Wingdings" pitchFamily="2" charset="2"/>
              </a:rPr>
              <a:t> </a:t>
            </a:r>
            <a:r>
              <a:rPr lang="en-US" altLang="en-US" sz="1400" dirty="0"/>
              <a:t>O(n)</a:t>
            </a:r>
          </a:p>
          <a:p>
            <a:pPr eaLnBrk="1" hangingPunct="1">
              <a:lnSpc>
                <a:spcPct val="100000"/>
              </a:lnSpc>
              <a:spcBef>
                <a:spcPts val="500"/>
              </a:spcBef>
            </a:pPr>
            <a:r>
              <a:rPr lang="en-US" altLang="en-US" sz="1400" b="1" dirty="0"/>
              <a:t>Worst-case: </a:t>
            </a:r>
            <a:r>
              <a:rPr lang="en-US" altLang="en-US" sz="1400" b="1" dirty="0">
                <a:sym typeface="Wingdings" pitchFamily="2" charset="2"/>
              </a:rPr>
              <a:t> O(n</a:t>
            </a:r>
            <a:r>
              <a:rPr lang="en-US" altLang="en-US" sz="1400" b="1" baseline="30000" dirty="0">
                <a:sym typeface="Wingdings" pitchFamily="2" charset="2"/>
              </a:rPr>
              <a:t>2</a:t>
            </a:r>
            <a:r>
              <a:rPr lang="en-US" altLang="en-US" sz="1400" b="1" dirty="0">
                <a:sym typeface="Wingdings" pitchFamily="2" charset="2"/>
              </a:rPr>
              <a:t>)</a:t>
            </a:r>
            <a:endParaRPr lang="en-US" altLang="en-US" sz="1400" b="1" dirty="0"/>
          </a:p>
          <a:p>
            <a:pPr lvl="1" eaLnBrk="1" hangingPunct="1">
              <a:lnSpc>
                <a:spcPct val="100000"/>
              </a:lnSpc>
              <a:spcBef>
                <a:spcPts val="500"/>
              </a:spcBef>
            </a:pPr>
            <a:r>
              <a:rPr lang="en-US" altLang="en-US" sz="1400" dirty="0"/>
              <a:t>Array is in reverse order</a:t>
            </a:r>
          </a:p>
          <a:p>
            <a:pPr lvl="1" eaLnBrk="1" hangingPunct="1">
              <a:lnSpc>
                <a:spcPct val="100000"/>
              </a:lnSpc>
              <a:spcBef>
                <a:spcPts val="500"/>
              </a:spcBef>
            </a:pPr>
            <a:r>
              <a:rPr lang="en-US" altLang="en-US" sz="1400" dirty="0"/>
              <a:t>Inner loop is executed i-1 times, for i = 2,3, …, n</a:t>
            </a:r>
          </a:p>
          <a:p>
            <a:pPr lvl="1" eaLnBrk="1" hangingPunct="1">
              <a:lnSpc>
                <a:spcPct val="100000"/>
              </a:lnSpc>
              <a:spcBef>
                <a:spcPts val="500"/>
              </a:spcBef>
            </a:pPr>
            <a:r>
              <a:rPr lang="en-US" altLang="en-US" sz="1400" dirty="0"/>
              <a:t>The number of moves: 2*(n-1)+(1+2+...+n-1)= 2*(n-1)+ </a:t>
            </a:r>
            <a:r>
              <a:rPr lang="en-US" altLang="en-US" sz="1400" dirty="0">
                <a:sym typeface="Wingdings" pitchFamily="2" charset="2"/>
              </a:rPr>
              <a:t>n*(n-1)/2  </a:t>
            </a:r>
            <a:r>
              <a:rPr lang="en-US" altLang="en-US" sz="1400" dirty="0"/>
              <a:t>O(n</a:t>
            </a:r>
            <a:r>
              <a:rPr lang="en-US" altLang="en-US" sz="1400" baseline="30000" dirty="0"/>
              <a:t>2</a:t>
            </a:r>
            <a:r>
              <a:rPr lang="en-US" altLang="en-US" sz="1400" dirty="0"/>
              <a:t>)</a:t>
            </a:r>
          </a:p>
          <a:p>
            <a:pPr lvl="1" eaLnBrk="1" hangingPunct="1">
              <a:lnSpc>
                <a:spcPct val="100000"/>
              </a:lnSpc>
              <a:spcBef>
                <a:spcPts val="500"/>
              </a:spcBef>
            </a:pPr>
            <a:r>
              <a:rPr lang="en-US" altLang="en-US" sz="1400" dirty="0"/>
              <a:t>The number of key comparisons: (1+2+...+n-1)= </a:t>
            </a:r>
            <a:r>
              <a:rPr lang="en-US" altLang="en-US" sz="1400" dirty="0">
                <a:sym typeface="Wingdings" pitchFamily="2" charset="2"/>
              </a:rPr>
              <a:t>n*(n-1)/2   </a:t>
            </a:r>
            <a:r>
              <a:rPr lang="en-US" altLang="en-US" sz="1400" dirty="0"/>
              <a:t>O(n</a:t>
            </a:r>
            <a:r>
              <a:rPr lang="en-US" altLang="en-US" sz="1400" baseline="30000" dirty="0"/>
              <a:t>2</a:t>
            </a:r>
            <a:r>
              <a:rPr lang="en-US" altLang="en-US" sz="1400" dirty="0"/>
              <a:t>)</a:t>
            </a:r>
          </a:p>
          <a:p>
            <a:pPr eaLnBrk="1" hangingPunct="1">
              <a:lnSpc>
                <a:spcPct val="100000"/>
              </a:lnSpc>
              <a:spcBef>
                <a:spcPts val="500"/>
              </a:spcBef>
            </a:pPr>
            <a:r>
              <a:rPr lang="en-US" altLang="en-US" sz="1400" b="1" dirty="0"/>
              <a:t>Average-case:</a:t>
            </a:r>
            <a:r>
              <a:rPr lang="en-US" altLang="en-US" sz="1400" dirty="0"/>
              <a:t> </a:t>
            </a:r>
            <a:r>
              <a:rPr lang="en-US" altLang="en-US" sz="1400" b="1" dirty="0">
                <a:sym typeface="Wingdings" pitchFamily="2" charset="2"/>
              </a:rPr>
              <a:t> O(n</a:t>
            </a:r>
            <a:r>
              <a:rPr lang="en-US" altLang="en-US" sz="1400" b="1" baseline="30000" dirty="0">
                <a:sym typeface="Wingdings" pitchFamily="2" charset="2"/>
              </a:rPr>
              <a:t>2</a:t>
            </a:r>
            <a:r>
              <a:rPr lang="en-US" altLang="en-US" sz="1400" b="1" dirty="0">
                <a:sym typeface="Wingdings" pitchFamily="2" charset="2"/>
              </a:rPr>
              <a:t>)</a:t>
            </a:r>
            <a:endParaRPr lang="en-US" altLang="en-US" sz="1400" dirty="0"/>
          </a:p>
          <a:p>
            <a:pPr lvl="1" eaLnBrk="1" hangingPunct="1">
              <a:lnSpc>
                <a:spcPct val="100000"/>
              </a:lnSpc>
              <a:spcBef>
                <a:spcPts val="500"/>
              </a:spcBef>
            </a:pPr>
            <a:r>
              <a:rPr lang="en-US" altLang="en-US" sz="1400" dirty="0"/>
              <a:t>We have to look at all possible initial data organizations.</a:t>
            </a:r>
          </a:p>
          <a:p>
            <a:pPr eaLnBrk="1" hangingPunct="1">
              <a:lnSpc>
                <a:spcPct val="100000"/>
              </a:lnSpc>
              <a:spcBef>
                <a:spcPts val="500"/>
              </a:spcBef>
            </a:pPr>
            <a:r>
              <a:rPr lang="en-US" altLang="en-US" sz="1400" b="1" dirty="0"/>
              <a:t>So, Insertion Sort is </a:t>
            </a:r>
            <a:r>
              <a:rPr lang="en-US" altLang="en-US" sz="1400" b="1" dirty="0">
                <a:sym typeface="Wingdings" pitchFamily="2" charset="2"/>
              </a:rPr>
              <a:t>O(n</a:t>
            </a:r>
            <a:r>
              <a:rPr lang="en-US" altLang="en-US" sz="1400" b="1" baseline="30000" dirty="0">
                <a:sym typeface="Wingdings" pitchFamily="2" charset="2"/>
              </a:rPr>
              <a:t>2</a:t>
            </a:r>
            <a:r>
              <a:rPr lang="en-US" altLang="en-US" sz="1400" b="1" dirty="0">
                <a:sym typeface="Wingdings" pitchFamily="2" charset="2"/>
              </a:rPr>
              <a:t>)</a:t>
            </a:r>
            <a:endParaRPr lang="en-US" altLang="en-US" sz="1400" b="1" dirty="0"/>
          </a:p>
        </p:txBody>
      </p:sp>
    </p:spTree>
    <p:extLst>
      <p:ext uri="{BB962C8B-B14F-4D97-AF65-F5344CB8AC3E}">
        <p14:creationId xmlns:p14="http://schemas.microsoft.com/office/powerpoint/2010/main" val="7104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3"/>
          <p:cNvSpPr>
            <a:spLocks noGrp="1" noChangeArrowheads="1"/>
          </p:cNvSpPr>
          <p:nvPr>
            <p:ph type="body" idx="1"/>
          </p:nvPr>
        </p:nvSpPr>
        <p:spPr/>
        <p:txBody>
          <a:bodyPr/>
          <a:lstStyle/>
          <a:p>
            <a:pPr eaLnBrk="1" hangingPunct="1">
              <a:spcBef>
                <a:spcPts val="0"/>
              </a:spcBef>
            </a:pPr>
            <a:r>
              <a:rPr lang="en-US" altLang="en-US" sz="1800" dirty="0"/>
              <a:t>Which running time will be used to characterize this algorithm?</a:t>
            </a:r>
          </a:p>
          <a:p>
            <a:pPr lvl="1" eaLnBrk="1" hangingPunct="1">
              <a:spcBef>
                <a:spcPts val="0"/>
              </a:spcBef>
            </a:pPr>
            <a:r>
              <a:rPr lang="en-US" altLang="en-US" sz="1600" dirty="0"/>
              <a:t>Best, worst or average?</a:t>
            </a:r>
          </a:p>
          <a:p>
            <a:pPr eaLnBrk="1" hangingPunct="1">
              <a:spcBef>
                <a:spcPts val="0"/>
              </a:spcBef>
            </a:pPr>
            <a:r>
              <a:rPr lang="en-US" altLang="en-US" sz="1800" dirty="0"/>
              <a:t>Worst: </a:t>
            </a:r>
          </a:p>
          <a:p>
            <a:pPr lvl="1" eaLnBrk="1" hangingPunct="1">
              <a:spcBef>
                <a:spcPts val="0"/>
              </a:spcBef>
            </a:pPr>
            <a:r>
              <a:rPr lang="en-US" altLang="en-US" sz="1600" dirty="0"/>
              <a:t>Longest running time (this is the upper limit for the algorithm)</a:t>
            </a:r>
          </a:p>
          <a:p>
            <a:pPr lvl="1" eaLnBrk="1" hangingPunct="1">
              <a:spcBef>
                <a:spcPts val="0"/>
              </a:spcBef>
            </a:pPr>
            <a:r>
              <a:rPr lang="en-US" altLang="en-US" sz="1600" dirty="0"/>
              <a:t>It is guaranteed that the algorithm will not be worse than this</a:t>
            </a:r>
          </a:p>
          <a:p>
            <a:pPr eaLnBrk="1" hangingPunct="1">
              <a:spcBef>
                <a:spcPts val="0"/>
              </a:spcBef>
            </a:pPr>
            <a:r>
              <a:rPr lang="en-US" altLang="en-US" sz="1800" dirty="0"/>
              <a:t>Sometimes we are interested in average case. However</a:t>
            </a:r>
          </a:p>
          <a:p>
            <a:pPr lvl="1" eaLnBrk="1" hangingPunct="1">
              <a:spcBef>
                <a:spcPts val="0"/>
              </a:spcBef>
            </a:pPr>
            <a:r>
              <a:rPr lang="en-US" altLang="en-US" sz="1600" dirty="0"/>
              <a:t>It is difficult to figure out the average case. i.e. what is average input?</a:t>
            </a:r>
          </a:p>
          <a:p>
            <a:pPr lvl="1" eaLnBrk="1" hangingPunct="1">
              <a:spcBef>
                <a:spcPts val="0"/>
              </a:spcBef>
            </a:pPr>
            <a:r>
              <a:rPr lang="en-US" altLang="en-US" sz="1600" dirty="0"/>
              <a:t>Are we going to assume all possible inputs are equally likely? </a:t>
            </a:r>
          </a:p>
          <a:p>
            <a:pPr lvl="1" eaLnBrk="1" hangingPunct="1">
              <a:spcBef>
                <a:spcPts val="0"/>
              </a:spcBef>
            </a:pPr>
            <a:r>
              <a:rPr lang="en-US" altLang="en-US" sz="1600" dirty="0"/>
              <a:t>In fact for  most algorithms average case is same as the worst case</a:t>
            </a:r>
            <a:r>
              <a:rPr lang="en-US" altLang="en-US" sz="1800" dirty="0"/>
              <a:t>. </a:t>
            </a:r>
          </a:p>
        </p:txBody>
      </p:sp>
      <p:sp>
        <p:nvSpPr>
          <p:cNvPr id="2" name="Title 1"/>
          <p:cNvSpPr>
            <a:spLocks noGrp="1"/>
          </p:cNvSpPr>
          <p:nvPr>
            <p:ph type="title"/>
          </p:nvPr>
        </p:nvSpPr>
        <p:spPr/>
        <p:txBody>
          <a:bodyPr/>
          <a:lstStyle/>
          <a:p>
            <a:r>
              <a:rPr lang="en-US" altLang="en-US" dirty="0">
                <a:effectLst/>
              </a:rPr>
              <a:t>Analysis of Insertion Sort</a:t>
            </a:r>
            <a:endParaRPr lang="en-US" dirty="0">
              <a:effectLst/>
            </a:endParaRPr>
          </a:p>
        </p:txBody>
      </p:sp>
      <p:sp>
        <p:nvSpPr>
          <p:cNvPr id="3" name="Slide Number Placeholder 2">
            <a:extLst>
              <a:ext uri="{FF2B5EF4-FFF2-40B4-BE49-F238E27FC236}">
                <a16:creationId xmlns:a16="http://schemas.microsoft.com/office/drawing/2014/main" id="{408C9488-5A4C-49E4-BFD6-29F24A55019D}"/>
              </a:ext>
            </a:extLst>
          </p:cNvPr>
          <p:cNvSpPr>
            <a:spLocks noGrp="1"/>
          </p:cNvSpPr>
          <p:nvPr>
            <p:ph type="sldNum" sz="quarter" idx="12"/>
          </p:nvPr>
        </p:nvSpPr>
        <p:spPr/>
        <p:txBody>
          <a:bodyPr/>
          <a:lstStyle/>
          <a:p>
            <a:fld id="{66B7A6BE-7A3D-1C4F-BEDA-C5431FB9FC0F}" type="slidenum">
              <a:rPr lang="en-US" smtClean="0"/>
              <a:pPr/>
              <a:t>19</a:t>
            </a:fld>
            <a:endParaRPr lang="en-US" dirty="0"/>
          </a:p>
        </p:txBody>
      </p:sp>
    </p:spTree>
    <p:extLst>
      <p:ext uri="{BB962C8B-B14F-4D97-AF65-F5344CB8AC3E}">
        <p14:creationId xmlns:p14="http://schemas.microsoft.com/office/powerpoint/2010/main" val="427738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D065A5-7ACB-45C4-8ED6-A9C0FA857600}"/>
              </a:ext>
            </a:extLst>
          </p:cNvPr>
          <p:cNvSpPr>
            <a:spLocks noGrp="1"/>
          </p:cNvSpPr>
          <p:nvPr>
            <p:ph idx="1"/>
          </p:nvPr>
        </p:nvSpPr>
        <p:spPr/>
        <p:txBody>
          <a:bodyPr>
            <a:normAutofit/>
          </a:bodyPr>
          <a:lstStyle/>
          <a:p>
            <a:pPr marL="457200" indent="-457200">
              <a:lnSpc>
                <a:spcPct val="120000"/>
              </a:lnSpc>
              <a:spcBef>
                <a:spcPts val="600"/>
              </a:spcBef>
              <a:buFont typeface="+mj-lt"/>
              <a:buAutoNum type="arabicPeriod"/>
            </a:pPr>
            <a:r>
              <a:rPr lang="en-GB" dirty="0"/>
              <a:t>Overview</a:t>
            </a:r>
          </a:p>
          <a:p>
            <a:pPr marL="457200" indent="-457200">
              <a:lnSpc>
                <a:spcPct val="120000"/>
              </a:lnSpc>
              <a:spcBef>
                <a:spcPts val="600"/>
              </a:spcBef>
              <a:buFont typeface="+mj-lt"/>
              <a:buAutoNum type="arabicPeriod"/>
            </a:pPr>
            <a:r>
              <a:rPr lang="en-GB" dirty="0"/>
              <a:t>Decrease-by-a-constant: Insertion Sort</a:t>
            </a:r>
          </a:p>
          <a:p>
            <a:pPr marL="457200" indent="-457200">
              <a:lnSpc>
                <a:spcPct val="120000"/>
              </a:lnSpc>
              <a:spcBef>
                <a:spcPts val="600"/>
              </a:spcBef>
              <a:buFont typeface="+mj-lt"/>
              <a:buAutoNum type="arabicPeriod"/>
            </a:pPr>
            <a:r>
              <a:rPr lang="en-GB" dirty="0"/>
              <a:t>Decrease-by-a-constant: Topological Sorting</a:t>
            </a:r>
          </a:p>
          <a:p>
            <a:pPr marL="457200" indent="-457200">
              <a:lnSpc>
                <a:spcPct val="120000"/>
              </a:lnSpc>
              <a:spcBef>
                <a:spcPts val="600"/>
              </a:spcBef>
              <a:buFont typeface="+mj-lt"/>
              <a:buAutoNum type="arabicPeriod"/>
            </a:pPr>
            <a:r>
              <a:rPr lang="en-GB" dirty="0"/>
              <a:t>Decrease-by-a-constant-factor Algorithms</a:t>
            </a:r>
          </a:p>
          <a:p>
            <a:pPr marL="457200" indent="-457200">
              <a:lnSpc>
                <a:spcPct val="120000"/>
              </a:lnSpc>
              <a:spcBef>
                <a:spcPts val="600"/>
              </a:spcBef>
              <a:buFont typeface="+mj-lt"/>
              <a:buAutoNum type="arabicPeriod"/>
            </a:pPr>
            <a:r>
              <a:rPr lang="en-GB" dirty="0"/>
              <a:t>Variable-size decrease algorithms &amp; Binary Search Trees</a:t>
            </a:r>
          </a:p>
          <a:p>
            <a:pPr marL="457200" indent="-457200">
              <a:lnSpc>
                <a:spcPct val="120000"/>
              </a:lnSpc>
              <a:spcBef>
                <a:spcPts val="600"/>
              </a:spcBef>
              <a:buFont typeface="+mj-lt"/>
              <a:buAutoNum type="arabicPeriod"/>
            </a:pPr>
            <a:r>
              <a:rPr lang="en-GB" dirty="0"/>
              <a:t>Extra topic: K-d tree</a:t>
            </a:r>
          </a:p>
          <a:p>
            <a:pPr marL="457200" indent="-457200">
              <a:lnSpc>
                <a:spcPct val="120000"/>
              </a:lnSpc>
              <a:spcBef>
                <a:spcPts val="600"/>
              </a:spcBef>
              <a:buFont typeface="+mj-lt"/>
              <a:buAutoNum type="arabicPeriod"/>
            </a:pPr>
            <a:r>
              <a:rPr lang="en-GB" dirty="0"/>
              <a:t>Summary</a:t>
            </a:r>
          </a:p>
        </p:txBody>
      </p:sp>
      <p:sp>
        <p:nvSpPr>
          <p:cNvPr id="2" name="Title 1">
            <a:extLst>
              <a:ext uri="{FF2B5EF4-FFF2-40B4-BE49-F238E27FC236}">
                <a16:creationId xmlns:a16="http://schemas.microsoft.com/office/drawing/2014/main" id="{4766B6B0-C129-4651-99A1-BCECA327CAC4}"/>
              </a:ext>
            </a:extLst>
          </p:cNvPr>
          <p:cNvSpPr>
            <a:spLocks noGrp="1"/>
          </p:cNvSpPr>
          <p:nvPr>
            <p:ph type="title"/>
          </p:nvPr>
        </p:nvSpPr>
        <p:spPr/>
        <p:txBody>
          <a:bodyPr/>
          <a:lstStyle/>
          <a:p>
            <a:r>
              <a:rPr lang="en-US" dirty="0"/>
              <a:t>Agenda</a:t>
            </a:r>
            <a:endParaRPr lang="en-GB" dirty="0"/>
          </a:p>
        </p:txBody>
      </p:sp>
    </p:spTree>
    <p:extLst>
      <p:ext uri="{BB962C8B-B14F-4D97-AF65-F5344CB8AC3E}">
        <p14:creationId xmlns:p14="http://schemas.microsoft.com/office/powerpoint/2010/main" val="279256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67A31B-A71E-4A1D-A16B-E3AB48FA8AA7}"/>
              </a:ext>
            </a:extLst>
          </p:cNvPr>
          <p:cNvSpPr>
            <a:spLocks noGrp="1"/>
          </p:cNvSpPr>
          <p:nvPr>
            <p:ph idx="1"/>
          </p:nvPr>
        </p:nvSpPr>
        <p:spPr>
          <a:solidFill>
            <a:srgbClr val="FFFFFF"/>
          </a:solidFill>
        </p:spPr>
        <p:txBody>
          <a:bodyPr/>
          <a:lstStyle/>
          <a:p>
            <a:r>
              <a:rPr lang="en-US" b="1" dirty="0"/>
              <a:t>Worst Case: </a:t>
            </a:r>
            <a:r>
              <a:rPr lang="en-US" dirty="0"/>
              <a:t>the input is in reverse order</a:t>
            </a:r>
          </a:p>
          <a:p>
            <a:endParaRPr lang="en-US" dirty="0"/>
          </a:p>
          <a:p>
            <a:r>
              <a:rPr lang="en-GB" b="1" spc="-15" dirty="0"/>
              <a:t>Average </a:t>
            </a:r>
            <a:r>
              <a:rPr lang="en-GB" b="1" spc="-10" dirty="0"/>
              <a:t>Case</a:t>
            </a:r>
            <a:r>
              <a:rPr lang="en-GB" b="1" spc="-5" dirty="0"/>
              <a:t>: </a:t>
            </a:r>
            <a:r>
              <a:rPr lang="en-GB" spc="-20" dirty="0"/>
              <a:t>For </a:t>
            </a:r>
            <a:r>
              <a:rPr lang="en-GB" spc="-10" dirty="0"/>
              <a:t>randomly </a:t>
            </a:r>
            <a:r>
              <a:rPr lang="en-GB" spc="-5" dirty="0"/>
              <a:t>ordered data, </a:t>
            </a:r>
            <a:r>
              <a:rPr lang="en-GB" spc="-15" dirty="0"/>
              <a:t>we expect </a:t>
            </a:r>
            <a:r>
              <a:rPr lang="en-GB" spc="-10" dirty="0"/>
              <a:t>each </a:t>
            </a:r>
            <a:r>
              <a:rPr lang="en-GB" spc="-5" dirty="0"/>
              <a:t>item to </a:t>
            </a:r>
            <a:r>
              <a:rPr lang="en-GB" spc="-20" dirty="0"/>
              <a:t>move </a:t>
            </a:r>
            <a:r>
              <a:rPr lang="en-GB" spc="-15" dirty="0"/>
              <a:t>halfway</a:t>
            </a:r>
            <a:r>
              <a:rPr lang="en-GB" spc="5" dirty="0"/>
              <a:t> </a:t>
            </a:r>
            <a:r>
              <a:rPr lang="en-GB" spc="-10" dirty="0"/>
              <a:t>back.</a:t>
            </a:r>
            <a:endParaRPr lang="en-GB" dirty="0"/>
          </a:p>
          <a:p>
            <a:endParaRPr lang="en-US" dirty="0"/>
          </a:p>
        </p:txBody>
      </p:sp>
      <p:sp>
        <p:nvSpPr>
          <p:cNvPr id="3" name="Title 2">
            <a:extLst>
              <a:ext uri="{FF2B5EF4-FFF2-40B4-BE49-F238E27FC236}">
                <a16:creationId xmlns:a16="http://schemas.microsoft.com/office/drawing/2014/main" id="{A4C2503C-4CAB-4766-B5B4-A6D61B5851E4}"/>
              </a:ext>
            </a:extLst>
          </p:cNvPr>
          <p:cNvSpPr>
            <a:spLocks noGrp="1"/>
          </p:cNvSpPr>
          <p:nvPr>
            <p:ph type="title"/>
          </p:nvPr>
        </p:nvSpPr>
        <p:spPr/>
        <p:txBody>
          <a:bodyPr/>
          <a:lstStyle/>
          <a:p>
            <a:r>
              <a:rPr lang="en-US" dirty="0"/>
              <a:t>Insertion Sort – Time Complexity</a:t>
            </a:r>
            <a:endParaRPr lang="en-GB" dirty="0"/>
          </a:p>
        </p:txBody>
      </p:sp>
      <p:pic>
        <p:nvPicPr>
          <p:cNvPr id="4" name="Picture 3">
            <a:extLst>
              <a:ext uri="{FF2B5EF4-FFF2-40B4-BE49-F238E27FC236}">
                <a16:creationId xmlns:a16="http://schemas.microsoft.com/office/drawing/2014/main" id="{2C89FA4C-26F1-43BB-8A8D-FFA4B9D7CE20}"/>
              </a:ext>
            </a:extLst>
          </p:cNvPr>
          <p:cNvPicPr>
            <a:picLocks noChangeAspect="1"/>
          </p:cNvPicPr>
          <p:nvPr/>
        </p:nvPicPr>
        <p:blipFill>
          <a:blip r:embed="rId3"/>
          <a:stretch>
            <a:fillRect/>
          </a:stretch>
        </p:blipFill>
        <p:spPr>
          <a:xfrm>
            <a:off x="729139" y="1530798"/>
            <a:ext cx="5001102" cy="917495"/>
          </a:xfrm>
          <a:prstGeom prst="rect">
            <a:avLst/>
          </a:prstGeom>
        </p:spPr>
      </p:pic>
      <p:pic>
        <p:nvPicPr>
          <p:cNvPr id="5" name="Picture 4">
            <a:extLst>
              <a:ext uri="{FF2B5EF4-FFF2-40B4-BE49-F238E27FC236}">
                <a16:creationId xmlns:a16="http://schemas.microsoft.com/office/drawing/2014/main" id="{69DEBB73-C40D-4238-8883-8F9BCFF6E4AE}"/>
              </a:ext>
            </a:extLst>
          </p:cNvPr>
          <p:cNvPicPr>
            <a:picLocks noChangeAspect="1"/>
          </p:cNvPicPr>
          <p:nvPr/>
        </p:nvPicPr>
        <p:blipFill>
          <a:blip r:embed="rId4"/>
          <a:stretch>
            <a:fillRect/>
          </a:stretch>
        </p:blipFill>
        <p:spPr>
          <a:xfrm>
            <a:off x="729139" y="3660458"/>
            <a:ext cx="2406491" cy="702927"/>
          </a:xfrm>
          <a:prstGeom prst="rect">
            <a:avLst/>
          </a:prstGeom>
        </p:spPr>
      </p:pic>
    </p:spTree>
    <p:extLst>
      <p:ext uri="{BB962C8B-B14F-4D97-AF65-F5344CB8AC3E}">
        <p14:creationId xmlns:p14="http://schemas.microsoft.com/office/powerpoint/2010/main" val="129063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67A31B-A71E-4A1D-A16B-E3AB48FA8AA7}"/>
              </a:ext>
            </a:extLst>
          </p:cNvPr>
          <p:cNvSpPr>
            <a:spLocks noGrp="1"/>
          </p:cNvSpPr>
          <p:nvPr>
            <p:ph idx="1"/>
          </p:nvPr>
        </p:nvSpPr>
        <p:spPr/>
        <p:txBody>
          <a:bodyPr/>
          <a:lstStyle/>
          <a:p>
            <a:pPr>
              <a:lnSpc>
                <a:spcPct val="100000"/>
              </a:lnSpc>
            </a:pPr>
            <a:r>
              <a:rPr lang="en-US" sz="2800" b="1" dirty="0"/>
              <a:t>Best Case:</a:t>
            </a:r>
          </a:p>
          <a:p>
            <a:pPr marL="857250" lvl="1" indent="-457200">
              <a:lnSpc>
                <a:spcPct val="100000"/>
              </a:lnSpc>
              <a:buFont typeface="+mj-lt"/>
              <a:buAutoNum type="arabicPeriod"/>
            </a:pPr>
            <a:r>
              <a:rPr lang="en-GB" sz="2800" dirty="0"/>
              <a:t>In terms of the input, what is the scenario/circumstance where we can achieve the best case?</a:t>
            </a:r>
          </a:p>
          <a:p>
            <a:pPr marL="857250" lvl="1" indent="-457200">
              <a:lnSpc>
                <a:spcPct val="100000"/>
              </a:lnSpc>
              <a:buFont typeface="+mj-lt"/>
              <a:buAutoNum type="arabicPeriod"/>
            </a:pPr>
            <a:r>
              <a:rPr lang="en-GB" sz="2800" dirty="0"/>
              <a:t>What is the time complexity for the best case?</a:t>
            </a:r>
          </a:p>
          <a:p>
            <a:pPr>
              <a:lnSpc>
                <a:spcPct val="100000"/>
              </a:lnSpc>
            </a:pPr>
            <a:endParaRPr lang="en-US" sz="2800" dirty="0"/>
          </a:p>
        </p:txBody>
      </p:sp>
      <p:sp>
        <p:nvSpPr>
          <p:cNvPr id="3" name="Title 2">
            <a:extLst>
              <a:ext uri="{FF2B5EF4-FFF2-40B4-BE49-F238E27FC236}">
                <a16:creationId xmlns:a16="http://schemas.microsoft.com/office/drawing/2014/main" id="{A4C2503C-4CAB-4766-B5B4-A6D61B5851E4}"/>
              </a:ext>
            </a:extLst>
          </p:cNvPr>
          <p:cNvSpPr>
            <a:spLocks noGrp="1"/>
          </p:cNvSpPr>
          <p:nvPr>
            <p:ph type="title"/>
          </p:nvPr>
        </p:nvSpPr>
        <p:spPr/>
        <p:txBody>
          <a:bodyPr/>
          <a:lstStyle/>
          <a:p>
            <a:r>
              <a:rPr lang="en-US" dirty="0"/>
              <a:t>Insertion Sort – Time Complexity</a:t>
            </a:r>
            <a:endParaRPr lang="en-GB" dirty="0"/>
          </a:p>
        </p:txBody>
      </p:sp>
      <p:sp>
        <p:nvSpPr>
          <p:cNvPr id="4" name="TextBox 3">
            <a:extLst>
              <a:ext uri="{FF2B5EF4-FFF2-40B4-BE49-F238E27FC236}">
                <a16:creationId xmlns:a16="http://schemas.microsoft.com/office/drawing/2014/main" id="{D1C43D11-DD9A-4F9F-BDA6-570D74055AEC}"/>
              </a:ext>
            </a:extLst>
          </p:cNvPr>
          <p:cNvSpPr txBox="1"/>
          <p:nvPr/>
        </p:nvSpPr>
        <p:spPr>
          <a:xfrm>
            <a:off x="295603" y="4047796"/>
            <a:ext cx="4362092" cy="523220"/>
          </a:xfrm>
          <a:prstGeom prst="rect">
            <a:avLst/>
          </a:prstGeom>
          <a:noFill/>
        </p:spPr>
        <p:txBody>
          <a:bodyPr wrap="none" rtlCol="0">
            <a:spAutoFit/>
          </a:bodyPr>
          <a:lstStyle/>
          <a:p>
            <a:r>
              <a:rPr lang="en-AU" sz="2800" dirty="0">
                <a:solidFill>
                  <a:schemeClr val="tx2"/>
                </a:solidFill>
              </a:rPr>
              <a:t>Is Insertion Sort stable???</a:t>
            </a:r>
          </a:p>
        </p:txBody>
      </p:sp>
    </p:spTree>
    <p:extLst>
      <p:ext uri="{BB962C8B-B14F-4D97-AF65-F5344CB8AC3E}">
        <p14:creationId xmlns:p14="http://schemas.microsoft.com/office/powerpoint/2010/main" val="367217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67A31B-A71E-4A1D-A16B-E3AB48FA8AA7}"/>
              </a:ext>
            </a:extLst>
          </p:cNvPr>
          <p:cNvSpPr>
            <a:spLocks noGrp="1"/>
          </p:cNvSpPr>
          <p:nvPr>
            <p:ph idx="1"/>
          </p:nvPr>
        </p:nvSpPr>
        <p:spPr/>
        <p:txBody>
          <a:bodyPr/>
          <a:lstStyle/>
          <a:p>
            <a:pPr>
              <a:lnSpc>
                <a:spcPct val="100000"/>
              </a:lnSpc>
            </a:pPr>
            <a:r>
              <a:rPr lang="en-GB" b="1" spc="-15" dirty="0">
                <a:solidFill>
                  <a:srgbClr val="C00000"/>
                </a:solidFill>
              </a:rPr>
              <a:t>Shell’s </a:t>
            </a:r>
            <a:r>
              <a:rPr lang="en-GB" b="1" dirty="0">
                <a:solidFill>
                  <a:srgbClr val="C00000"/>
                </a:solidFill>
              </a:rPr>
              <a:t>Sort </a:t>
            </a:r>
            <a:r>
              <a:rPr lang="en-GB" dirty="0"/>
              <a:t>is </a:t>
            </a:r>
            <a:r>
              <a:rPr lang="en-GB" spc="-10" dirty="0"/>
              <a:t>a </a:t>
            </a:r>
            <a:r>
              <a:rPr lang="en-GB" spc="-5" dirty="0"/>
              <a:t>simple </a:t>
            </a:r>
            <a:r>
              <a:rPr lang="en-GB" spc="-15" dirty="0"/>
              <a:t>but effective </a:t>
            </a:r>
            <a:r>
              <a:rPr lang="en-GB" spc="-10" dirty="0"/>
              <a:t>extension </a:t>
            </a:r>
            <a:r>
              <a:rPr lang="en-GB" spc="-5" dirty="0"/>
              <a:t>of </a:t>
            </a:r>
            <a:r>
              <a:rPr lang="en-GB" dirty="0"/>
              <a:t>insertion</a:t>
            </a:r>
            <a:r>
              <a:rPr lang="en-GB" spc="40" dirty="0"/>
              <a:t> </a:t>
            </a:r>
            <a:r>
              <a:rPr lang="en-GB" dirty="0"/>
              <a:t>sort.</a:t>
            </a:r>
          </a:p>
          <a:p>
            <a:pPr marR="255904">
              <a:lnSpc>
                <a:spcPct val="100000"/>
              </a:lnSpc>
            </a:pPr>
            <a:r>
              <a:rPr lang="en-GB" b="1" spc="-5" dirty="0">
                <a:solidFill>
                  <a:srgbClr val="C00000"/>
                </a:solidFill>
              </a:rPr>
              <a:t>Proposition:</a:t>
            </a:r>
            <a:r>
              <a:rPr lang="en-GB" b="1" spc="-5" dirty="0">
                <a:solidFill>
                  <a:schemeClr val="accent2"/>
                </a:solidFill>
              </a:rPr>
              <a:t> </a:t>
            </a:r>
            <a:r>
              <a:rPr lang="en-GB" spc="-20" dirty="0"/>
              <a:t>For </a:t>
            </a:r>
            <a:r>
              <a:rPr lang="en-GB" dirty="0"/>
              <a:t>partially-sorted </a:t>
            </a:r>
            <a:r>
              <a:rPr lang="en-GB" spc="-15" dirty="0"/>
              <a:t>arrays, </a:t>
            </a:r>
            <a:r>
              <a:rPr lang="en-GB" dirty="0"/>
              <a:t>insertion </a:t>
            </a:r>
            <a:r>
              <a:rPr lang="en-GB" spc="5" dirty="0"/>
              <a:t>sort </a:t>
            </a:r>
            <a:r>
              <a:rPr lang="en-GB" spc="-5" dirty="0"/>
              <a:t>runs in linear </a:t>
            </a:r>
            <a:r>
              <a:rPr lang="en-GB" spc="-10" dirty="0"/>
              <a:t>time.</a:t>
            </a:r>
            <a:r>
              <a:rPr lang="en-GB" sz="2800" dirty="0"/>
              <a:t> </a:t>
            </a:r>
          </a:p>
          <a:p>
            <a:pPr marR="255904" lvl="1">
              <a:lnSpc>
                <a:spcPct val="100000"/>
              </a:lnSpc>
            </a:pPr>
            <a:r>
              <a:rPr lang="en-GB" sz="2400" spc="-10" dirty="0"/>
              <a:t>What </a:t>
            </a:r>
            <a:r>
              <a:rPr lang="en-GB" sz="2400" spc="-5" dirty="0"/>
              <a:t>if </a:t>
            </a:r>
            <a:r>
              <a:rPr lang="en-GB" sz="2400" spc="-10" dirty="0"/>
              <a:t>a </a:t>
            </a:r>
            <a:r>
              <a:rPr lang="en-GB" sz="2400" spc="-15" dirty="0"/>
              <a:t>fast </a:t>
            </a:r>
            <a:r>
              <a:rPr lang="en-GB" sz="2400" spc="-25" dirty="0"/>
              <a:t>way </a:t>
            </a:r>
            <a:r>
              <a:rPr lang="en-GB" sz="2400" spc="-5" dirty="0"/>
              <a:t>can </a:t>
            </a:r>
            <a:r>
              <a:rPr lang="en-GB" sz="2400" spc="-10" dirty="0"/>
              <a:t>be </a:t>
            </a:r>
            <a:r>
              <a:rPr lang="en-GB" sz="2400" spc="-5" dirty="0"/>
              <a:t>designed to </a:t>
            </a:r>
            <a:r>
              <a:rPr lang="en-GB" sz="2400" dirty="0"/>
              <a:t>partially </a:t>
            </a:r>
            <a:r>
              <a:rPr lang="en-GB" sz="2400" spc="5" dirty="0"/>
              <a:t>sort </a:t>
            </a:r>
            <a:r>
              <a:rPr lang="en-GB" sz="2400" spc="-10" dirty="0"/>
              <a:t>an </a:t>
            </a:r>
            <a:r>
              <a:rPr lang="en-GB" sz="2400" spc="-5" dirty="0"/>
              <a:t>input</a:t>
            </a:r>
            <a:r>
              <a:rPr lang="en-GB" sz="2400" spc="25" dirty="0"/>
              <a:t> </a:t>
            </a:r>
            <a:r>
              <a:rPr lang="en-GB" sz="2400" spc="-15" dirty="0"/>
              <a:t>array?</a:t>
            </a:r>
            <a:endParaRPr lang="en-GB" sz="2400" dirty="0"/>
          </a:p>
        </p:txBody>
      </p:sp>
      <p:sp>
        <p:nvSpPr>
          <p:cNvPr id="3" name="Title 2">
            <a:extLst>
              <a:ext uri="{FF2B5EF4-FFF2-40B4-BE49-F238E27FC236}">
                <a16:creationId xmlns:a16="http://schemas.microsoft.com/office/drawing/2014/main" id="{A4C2503C-4CAB-4766-B5B4-A6D61B5851E4}"/>
              </a:ext>
            </a:extLst>
          </p:cNvPr>
          <p:cNvSpPr>
            <a:spLocks noGrp="1"/>
          </p:cNvSpPr>
          <p:nvPr>
            <p:ph type="title"/>
          </p:nvPr>
        </p:nvSpPr>
        <p:spPr/>
        <p:txBody>
          <a:bodyPr/>
          <a:lstStyle/>
          <a:p>
            <a:r>
              <a:rPr lang="en-US" dirty="0"/>
              <a:t>Building a better Insertion Sort</a:t>
            </a:r>
            <a:endParaRPr lang="en-GB" dirty="0"/>
          </a:p>
        </p:txBody>
      </p:sp>
    </p:spTree>
    <p:extLst>
      <p:ext uri="{BB962C8B-B14F-4D97-AF65-F5344CB8AC3E}">
        <p14:creationId xmlns:p14="http://schemas.microsoft.com/office/powerpoint/2010/main" val="320098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67A31B-A71E-4A1D-A16B-E3AB48FA8AA7}"/>
              </a:ext>
            </a:extLst>
          </p:cNvPr>
          <p:cNvSpPr>
            <a:spLocks noGrp="1"/>
          </p:cNvSpPr>
          <p:nvPr>
            <p:ph idx="1"/>
          </p:nvPr>
        </p:nvSpPr>
        <p:spPr/>
        <p:txBody>
          <a:bodyPr/>
          <a:lstStyle/>
          <a:p>
            <a:pPr>
              <a:lnSpc>
                <a:spcPct val="100000"/>
              </a:lnSpc>
              <a:spcBef>
                <a:spcPts val="930"/>
              </a:spcBef>
            </a:pPr>
            <a:r>
              <a:rPr lang="en-GB" spc="-5" dirty="0">
                <a:latin typeface="+mj-lt"/>
              </a:rPr>
              <a:t>Apply </a:t>
            </a:r>
            <a:r>
              <a:rPr lang="en-GB" dirty="0">
                <a:latin typeface="+mj-lt"/>
              </a:rPr>
              <a:t>insertion </a:t>
            </a:r>
            <a:r>
              <a:rPr lang="en-GB" spc="5" dirty="0">
                <a:latin typeface="+mj-lt"/>
              </a:rPr>
              <a:t>sort </a:t>
            </a:r>
            <a:r>
              <a:rPr lang="en-GB" spc="-5" dirty="0">
                <a:latin typeface="+mj-lt"/>
              </a:rPr>
              <a:t>to </a:t>
            </a:r>
            <a:r>
              <a:rPr lang="en-GB" spc="-20" dirty="0">
                <a:latin typeface="+mj-lt"/>
              </a:rPr>
              <a:t>several </a:t>
            </a:r>
            <a:r>
              <a:rPr lang="en-GB" b="1" i="1" spc="-5" dirty="0">
                <a:solidFill>
                  <a:srgbClr val="C00000"/>
                </a:solidFill>
                <a:latin typeface="+mj-lt"/>
              </a:rPr>
              <a:t>interleaving</a:t>
            </a:r>
            <a:r>
              <a:rPr lang="en-GB" spc="-5" dirty="0">
                <a:latin typeface="+mj-lt"/>
              </a:rPr>
              <a:t> </a:t>
            </a:r>
            <a:r>
              <a:rPr lang="en-GB" spc="-10" dirty="0">
                <a:latin typeface="+mj-lt"/>
              </a:rPr>
              <a:t>sub-lists </a:t>
            </a:r>
            <a:r>
              <a:rPr lang="en-GB" spc="-5" dirty="0">
                <a:latin typeface="+mj-lt"/>
              </a:rPr>
              <a:t>of the</a:t>
            </a:r>
            <a:r>
              <a:rPr lang="en-GB" dirty="0">
                <a:latin typeface="+mj-lt"/>
              </a:rPr>
              <a:t> </a:t>
            </a:r>
            <a:r>
              <a:rPr lang="en-GB" spc="-35" dirty="0">
                <a:latin typeface="+mj-lt"/>
              </a:rPr>
              <a:t>array.</a:t>
            </a:r>
          </a:p>
          <a:p>
            <a:pPr>
              <a:lnSpc>
                <a:spcPct val="100000"/>
              </a:lnSpc>
              <a:spcBef>
                <a:spcPts val="930"/>
              </a:spcBef>
            </a:pPr>
            <a:r>
              <a:rPr lang="en-GB" spc="-10" dirty="0">
                <a:latin typeface="+mj-lt"/>
              </a:rPr>
              <a:t>The sub-lists </a:t>
            </a:r>
            <a:r>
              <a:rPr lang="en-GB" spc="-5" dirty="0">
                <a:latin typeface="+mj-lt"/>
              </a:rPr>
              <a:t>are </a:t>
            </a:r>
            <a:r>
              <a:rPr lang="en-GB" spc="-10" dirty="0">
                <a:latin typeface="+mj-lt"/>
              </a:rPr>
              <a:t>formed </a:t>
            </a:r>
            <a:r>
              <a:rPr lang="en-GB" spc="-20" dirty="0">
                <a:latin typeface="+mj-lt"/>
              </a:rPr>
              <a:t>by </a:t>
            </a:r>
            <a:r>
              <a:rPr lang="en-GB" spc="-5" dirty="0">
                <a:latin typeface="+mj-lt"/>
              </a:rPr>
              <a:t>stepping through the </a:t>
            </a:r>
            <a:r>
              <a:rPr lang="en-GB" spc="-15" dirty="0">
                <a:latin typeface="+mj-lt"/>
              </a:rPr>
              <a:t>array </a:t>
            </a:r>
            <a:r>
              <a:rPr lang="en-GB" spc="-5" dirty="0">
                <a:latin typeface="+mj-lt"/>
              </a:rPr>
              <a:t>with </a:t>
            </a:r>
            <a:r>
              <a:rPr lang="en-GB" spc="-10" dirty="0">
                <a:latin typeface="+mj-lt"/>
              </a:rPr>
              <a:t>an </a:t>
            </a:r>
            <a:r>
              <a:rPr lang="en-GB" b="1" spc="-5" dirty="0">
                <a:solidFill>
                  <a:srgbClr val="C00000"/>
                </a:solidFill>
                <a:latin typeface="+mj-lt"/>
              </a:rPr>
              <a:t>increment </a:t>
            </a:r>
            <a:r>
              <a:rPr lang="en-GB" b="1" i="1" spc="-5" dirty="0">
                <a:solidFill>
                  <a:srgbClr val="C00000"/>
                </a:solidFill>
                <a:latin typeface="+mj-lt"/>
              </a:rPr>
              <a:t>h</a:t>
            </a:r>
            <a:r>
              <a:rPr lang="en-GB" sz="2800" b="1" i="1" spc="-7" baseline="-13888" dirty="0">
                <a:solidFill>
                  <a:srgbClr val="C00000"/>
                </a:solidFill>
                <a:latin typeface="+mj-lt"/>
              </a:rPr>
              <a:t>i </a:t>
            </a:r>
            <a:r>
              <a:rPr lang="en-GB" spc="-5" dirty="0">
                <a:latin typeface="+mj-lt"/>
              </a:rPr>
              <a:t>which decreases </a:t>
            </a:r>
            <a:r>
              <a:rPr lang="en-GB" spc="-20" dirty="0">
                <a:latin typeface="+mj-lt"/>
              </a:rPr>
              <a:t>by </a:t>
            </a:r>
            <a:r>
              <a:rPr lang="en-GB" spc="-10" dirty="0">
                <a:latin typeface="+mj-lt"/>
              </a:rPr>
              <a:t>some </a:t>
            </a:r>
            <a:r>
              <a:rPr lang="en-GB" spc="-5" dirty="0">
                <a:latin typeface="+mj-lt"/>
              </a:rPr>
              <a:t>predefined increment </a:t>
            </a:r>
            <a:r>
              <a:rPr lang="en-GB" spc="-10" dirty="0">
                <a:latin typeface="+mj-lt"/>
              </a:rPr>
              <a:t>on each pass,</a:t>
            </a:r>
            <a:r>
              <a:rPr lang="en-GB" spc="-5" dirty="0">
                <a:latin typeface="+mj-lt"/>
              </a:rPr>
              <a:t> </a:t>
            </a:r>
            <a:r>
              <a:rPr lang="en-GB" spc="-10" dirty="0">
                <a:latin typeface="+mj-lt"/>
              </a:rPr>
              <a:t>where</a:t>
            </a:r>
            <a:r>
              <a:rPr lang="en-GB" spc="-5" dirty="0">
                <a:latin typeface="+mj-lt"/>
              </a:rPr>
              <a:t> </a:t>
            </a:r>
            <a:r>
              <a:rPr lang="en-GB" i="1" spc="-5" dirty="0">
                <a:latin typeface="+mj-lt"/>
              </a:rPr>
              <a:t>h</a:t>
            </a:r>
            <a:r>
              <a:rPr lang="en-GB" sz="2800" spc="-7" baseline="-13888" dirty="0">
                <a:latin typeface="+mj-lt"/>
              </a:rPr>
              <a:t>1</a:t>
            </a:r>
            <a:r>
              <a:rPr lang="en-GB" sz="2800" spc="187" baseline="-13888" dirty="0">
                <a:latin typeface="+mj-lt"/>
              </a:rPr>
              <a:t> </a:t>
            </a:r>
            <a:r>
              <a:rPr lang="en-GB" i="1" spc="204" dirty="0">
                <a:latin typeface="+mj-lt"/>
              </a:rPr>
              <a:t>&gt;</a:t>
            </a:r>
            <a:r>
              <a:rPr lang="en-GB" i="1" spc="-5" dirty="0">
                <a:latin typeface="+mj-lt"/>
              </a:rPr>
              <a:t> … </a:t>
            </a:r>
            <a:r>
              <a:rPr lang="en-GB" i="1" spc="204" dirty="0">
                <a:latin typeface="+mj-lt"/>
              </a:rPr>
              <a:t>&gt;</a:t>
            </a:r>
            <a:r>
              <a:rPr lang="en-GB" i="1" spc="-5" dirty="0">
                <a:latin typeface="+mj-lt"/>
              </a:rPr>
              <a:t> h</a:t>
            </a:r>
            <a:r>
              <a:rPr lang="en-GB" sz="2800" i="1" spc="-7" baseline="-13888" dirty="0">
                <a:latin typeface="+mj-lt"/>
              </a:rPr>
              <a:t>i</a:t>
            </a:r>
            <a:r>
              <a:rPr lang="en-GB" sz="2800" i="1" spc="292" baseline="-13888" dirty="0">
                <a:latin typeface="+mj-lt"/>
              </a:rPr>
              <a:t> </a:t>
            </a:r>
            <a:r>
              <a:rPr lang="en-GB" i="1" spc="204" dirty="0">
                <a:latin typeface="+mj-lt"/>
              </a:rPr>
              <a:t>&gt;</a:t>
            </a:r>
            <a:r>
              <a:rPr lang="en-GB" i="1" spc="-5" dirty="0">
                <a:latin typeface="+mj-lt"/>
              </a:rPr>
              <a:t> .</a:t>
            </a:r>
            <a:r>
              <a:rPr lang="en-GB" i="1" spc="-125" dirty="0">
                <a:latin typeface="+mj-lt"/>
              </a:rPr>
              <a:t> </a:t>
            </a:r>
            <a:r>
              <a:rPr lang="en-GB" i="1" spc="-5" dirty="0">
                <a:latin typeface="+mj-lt"/>
              </a:rPr>
              <a:t>.</a:t>
            </a:r>
            <a:r>
              <a:rPr lang="en-GB" i="1" spc="-125" dirty="0">
                <a:latin typeface="+mj-lt"/>
              </a:rPr>
              <a:t> </a:t>
            </a:r>
            <a:r>
              <a:rPr lang="en-GB" i="1" spc="-5" dirty="0">
                <a:latin typeface="+mj-lt"/>
              </a:rPr>
              <a:t>. </a:t>
            </a:r>
            <a:r>
              <a:rPr lang="en-GB" i="1" spc="204" dirty="0">
                <a:latin typeface="+mj-lt"/>
              </a:rPr>
              <a:t>&gt;</a:t>
            </a:r>
            <a:r>
              <a:rPr lang="en-GB" i="1" spc="-5" dirty="0">
                <a:latin typeface="+mj-lt"/>
              </a:rPr>
              <a:t> </a:t>
            </a:r>
            <a:r>
              <a:rPr lang="en-GB" spc="-5" dirty="0">
                <a:latin typeface="+mj-lt"/>
              </a:rPr>
              <a:t>1.</a:t>
            </a:r>
            <a:r>
              <a:rPr lang="en-GB" dirty="0">
                <a:latin typeface="+mj-lt"/>
              </a:rPr>
              <a:t> </a:t>
            </a:r>
          </a:p>
          <a:p>
            <a:pPr>
              <a:lnSpc>
                <a:spcPct val="100000"/>
              </a:lnSpc>
              <a:spcBef>
                <a:spcPts val="930"/>
              </a:spcBef>
            </a:pPr>
            <a:r>
              <a:rPr lang="en-GB" spc="-5" dirty="0">
                <a:latin typeface="+mj-lt"/>
              </a:rPr>
              <a:t>Choosing the </a:t>
            </a:r>
            <a:r>
              <a:rPr lang="en-GB" b="1" spc="-5" dirty="0">
                <a:solidFill>
                  <a:srgbClr val="C00000"/>
                </a:solidFill>
                <a:latin typeface="+mj-lt"/>
              </a:rPr>
              <a:t>optimal stepping </a:t>
            </a:r>
            <a:r>
              <a:rPr lang="en-GB" spc="-5" dirty="0">
                <a:latin typeface="+mj-lt"/>
              </a:rPr>
              <a:t>is still </a:t>
            </a:r>
            <a:r>
              <a:rPr lang="en-GB" spc="-10" dirty="0">
                <a:latin typeface="+mj-lt"/>
              </a:rPr>
              <a:t>an </a:t>
            </a:r>
            <a:r>
              <a:rPr lang="en-GB" spc="-10" dirty="0">
                <a:latin typeface="+mj-lt"/>
                <a:hlinkClick r:id="rId2"/>
              </a:rPr>
              <a:t>open problem</a:t>
            </a:r>
            <a:r>
              <a:rPr lang="en-GB" spc="-10" dirty="0">
                <a:latin typeface="+mj-lt"/>
              </a:rPr>
              <a:t>, </a:t>
            </a:r>
            <a:r>
              <a:rPr lang="en-GB" spc="-15" dirty="0">
                <a:latin typeface="+mj-lt"/>
              </a:rPr>
              <a:t>but </a:t>
            </a:r>
            <a:r>
              <a:rPr lang="en-GB" spc="-5" dirty="0">
                <a:latin typeface="+mj-lt"/>
              </a:rPr>
              <a:t>the </a:t>
            </a:r>
            <a:r>
              <a:rPr lang="en-GB" spc="-15" dirty="0">
                <a:latin typeface="+mj-lt"/>
              </a:rPr>
              <a:t>reverse</a:t>
            </a:r>
            <a:r>
              <a:rPr lang="en-GB" spc="-10" dirty="0">
                <a:latin typeface="+mj-lt"/>
              </a:rPr>
              <a:t> </a:t>
            </a:r>
            <a:r>
              <a:rPr lang="en-GB" spc="-5" dirty="0">
                <a:latin typeface="+mj-lt"/>
              </a:rPr>
              <a:t>of the </a:t>
            </a:r>
            <a:r>
              <a:rPr lang="en-GB" spc="-10" dirty="0">
                <a:latin typeface="+mj-lt"/>
              </a:rPr>
              <a:t>sequence 1</a:t>
            </a:r>
            <a:r>
              <a:rPr lang="en-GB" i="1" spc="-10" dirty="0">
                <a:latin typeface="+mj-lt"/>
              </a:rPr>
              <a:t>,</a:t>
            </a:r>
            <a:r>
              <a:rPr lang="en-GB" i="1" spc="-125" dirty="0">
                <a:latin typeface="+mj-lt"/>
              </a:rPr>
              <a:t> </a:t>
            </a:r>
            <a:r>
              <a:rPr lang="en-GB" spc="-5" dirty="0">
                <a:latin typeface="+mj-lt"/>
              </a:rPr>
              <a:t>4</a:t>
            </a:r>
            <a:r>
              <a:rPr lang="en-GB" i="1" spc="-5" dirty="0">
                <a:latin typeface="+mj-lt"/>
              </a:rPr>
              <a:t>,</a:t>
            </a:r>
            <a:r>
              <a:rPr lang="en-GB" i="1" spc="-125" dirty="0">
                <a:latin typeface="+mj-lt"/>
              </a:rPr>
              <a:t> </a:t>
            </a:r>
            <a:r>
              <a:rPr lang="en-GB" spc="-10" dirty="0">
                <a:latin typeface="+mj-lt"/>
              </a:rPr>
              <a:t>13</a:t>
            </a:r>
            <a:r>
              <a:rPr lang="en-GB" i="1" spc="-10" dirty="0">
                <a:latin typeface="+mj-lt"/>
              </a:rPr>
              <a:t>,</a:t>
            </a:r>
            <a:r>
              <a:rPr lang="en-GB" i="1" spc="-125" dirty="0">
                <a:latin typeface="+mj-lt"/>
              </a:rPr>
              <a:t> </a:t>
            </a:r>
            <a:r>
              <a:rPr lang="en-GB" spc="-5" dirty="0">
                <a:latin typeface="+mj-lt"/>
              </a:rPr>
              <a:t>40</a:t>
            </a:r>
            <a:r>
              <a:rPr lang="en-GB" i="1" spc="-5" dirty="0">
                <a:latin typeface="+mj-lt"/>
              </a:rPr>
              <a:t>,</a:t>
            </a:r>
            <a:r>
              <a:rPr lang="en-GB" i="1" spc="-125" dirty="0">
                <a:latin typeface="+mj-lt"/>
              </a:rPr>
              <a:t> </a:t>
            </a:r>
            <a:r>
              <a:rPr lang="en-GB" spc="-5" dirty="0">
                <a:latin typeface="+mj-lt"/>
              </a:rPr>
              <a:t>121</a:t>
            </a:r>
            <a:r>
              <a:rPr lang="en-GB" i="1" spc="-5" dirty="0">
                <a:latin typeface="+mj-lt"/>
              </a:rPr>
              <a:t>,</a:t>
            </a:r>
            <a:r>
              <a:rPr lang="en-GB" i="1" spc="-125" dirty="0">
                <a:latin typeface="+mj-lt"/>
              </a:rPr>
              <a:t> </a:t>
            </a:r>
            <a:r>
              <a:rPr lang="en-GB" spc="-5" dirty="0">
                <a:latin typeface="+mj-lt"/>
              </a:rPr>
              <a:t>364</a:t>
            </a:r>
            <a:r>
              <a:rPr lang="en-GB" i="1" spc="-5" dirty="0">
                <a:latin typeface="+mj-lt"/>
              </a:rPr>
              <a:t>… </a:t>
            </a:r>
            <a:r>
              <a:rPr lang="en-GB" spc="-125" dirty="0">
                <a:latin typeface="+mj-lt"/>
              </a:rPr>
              <a:t>i.e.,</a:t>
            </a:r>
            <a:r>
              <a:rPr lang="en-GB" i="1" spc="-125" dirty="0">
                <a:latin typeface="+mj-lt"/>
              </a:rPr>
              <a:t> </a:t>
            </a:r>
            <a:r>
              <a:rPr lang="en-GB" spc="-5" dirty="0">
                <a:latin typeface="+mj-lt"/>
                <a:cs typeface="Arial Black"/>
              </a:rPr>
              <a:t>(</a:t>
            </a:r>
            <a:r>
              <a:rPr lang="en-GB" spc="-5" dirty="0">
                <a:latin typeface="+mj-lt"/>
              </a:rPr>
              <a:t>3</a:t>
            </a:r>
            <a:r>
              <a:rPr lang="en-GB" i="1" spc="-5" dirty="0">
                <a:latin typeface="+mj-lt"/>
              </a:rPr>
              <a:t>x</a:t>
            </a:r>
            <a:r>
              <a:rPr lang="en-GB" i="1" spc="35" dirty="0">
                <a:latin typeface="+mj-lt"/>
              </a:rPr>
              <a:t> </a:t>
            </a:r>
            <a:r>
              <a:rPr lang="en-GB" spc="120" dirty="0">
                <a:latin typeface="+mj-lt"/>
                <a:cs typeface="Arial Black"/>
              </a:rPr>
              <a:t>+</a:t>
            </a:r>
            <a:r>
              <a:rPr lang="en-GB" spc="-130" dirty="0">
                <a:latin typeface="+mj-lt"/>
                <a:cs typeface="Arial Black"/>
              </a:rPr>
              <a:t> </a:t>
            </a:r>
            <a:r>
              <a:rPr lang="en-GB" spc="-5" dirty="0">
                <a:latin typeface="+mj-lt"/>
              </a:rPr>
              <a:t>1</a:t>
            </a:r>
            <a:r>
              <a:rPr lang="en-GB" spc="-5" dirty="0">
                <a:latin typeface="+mj-lt"/>
                <a:cs typeface="Arial Black"/>
              </a:rPr>
              <a:t>) increment</a:t>
            </a:r>
            <a:r>
              <a:rPr lang="en-GB" spc="-65" dirty="0">
                <a:latin typeface="+mj-lt"/>
                <a:cs typeface="Arial Black"/>
              </a:rPr>
              <a:t> </a:t>
            </a:r>
            <a:r>
              <a:rPr lang="en-GB" spc="-5" dirty="0">
                <a:latin typeface="+mj-lt"/>
              </a:rPr>
              <a:t>works </a:t>
            </a:r>
            <a:r>
              <a:rPr lang="en-GB" spc="-10" dirty="0">
                <a:latin typeface="+mj-lt"/>
              </a:rPr>
              <a:t>well </a:t>
            </a:r>
            <a:r>
              <a:rPr lang="en-GB" spc="-5" dirty="0">
                <a:latin typeface="+mj-lt"/>
              </a:rPr>
              <a:t>in </a:t>
            </a:r>
            <a:r>
              <a:rPr lang="en-GB" spc="-10" dirty="0">
                <a:latin typeface="+mj-lt"/>
              </a:rPr>
              <a:t>practice</a:t>
            </a:r>
          </a:p>
          <a:p>
            <a:pPr>
              <a:lnSpc>
                <a:spcPct val="100000"/>
              </a:lnSpc>
              <a:spcBef>
                <a:spcPts val="930"/>
              </a:spcBef>
            </a:pPr>
            <a:r>
              <a:rPr lang="en-GB" spc="-10" dirty="0">
                <a:latin typeface="+mj-lt"/>
              </a:rPr>
              <a:t>(3*1 + 1) = 4; (3*4 + 1) = 13; (3*13 + 1) = 40…</a:t>
            </a:r>
            <a:endParaRPr lang="en-GB" dirty="0">
              <a:latin typeface="+mj-lt"/>
            </a:endParaRPr>
          </a:p>
        </p:txBody>
      </p:sp>
      <p:sp>
        <p:nvSpPr>
          <p:cNvPr id="3" name="Title 2">
            <a:extLst>
              <a:ext uri="{FF2B5EF4-FFF2-40B4-BE49-F238E27FC236}">
                <a16:creationId xmlns:a16="http://schemas.microsoft.com/office/drawing/2014/main" id="{A4C2503C-4CAB-4766-B5B4-A6D61B5851E4}"/>
              </a:ext>
            </a:extLst>
          </p:cNvPr>
          <p:cNvSpPr>
            <a:spLocks noGrp="1"/>
          </p:cNvSpPr>
          <p:nvPr>
            <p:ph type="title"/>
          </p:nvPr>
        </p:nvSpPr>
        <p:spPr/>
        <p:txBody>
          <a:bodyPr/>
          <a:lstStyle/>
          <a:p>
            <a:r>
              <a:rPr lang="en-US" dirty="0"/>
              <a:t>Shell Sort approach</a:t>
            </a:r>
            <a:endParaRPr lang="en-GB" dirty="0"/>
          </a:p>
        </p:txBody>
      </p:sp>
    </p:spTree>
    <p:extLst>
      <p:ext uri="{BB962C8B-B14F-4D97-AF65-F5344CB8AC3E}">
        <p14:creationId xmlns:p14="http://schemas.microsoft.com/office/powerpoint/2010/main" val="351598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26D22F-4F5C-4FEC-9928-2E6EC577B17F}"/>
              </a:ext>
            </a:extLst>
          </p:cNvPr>
          <p:cNvSpPr>
            <a:spLocks noGrp="1"/>
          </p:cNvSpPr>
          <p:nvPr>
            <p:ph idx="1"/>
          </p:nvPr>
        </p:nvSpPr>
        <p:spPr/>
        <p:txBody>
          <a:bodyPr/>
          <a:lstStyle/>
          <a:p>
            <a:r>
              <a:rPr lang="en-AU" dirty="0">
                <a:hlinkClick r:id="rId2"/>
              </a:rPr>
              <a:t>https://www.cs.usfca.edu/~galles/visualization/ComparisonSort.html</a:t>
            </a:r>
            <a:r>
              <a:rPr lang="en-AU" dirty="0"/>
              <a:t> </a:t>
            </a:r>
          </a:p>
        </p:txBody>
      </p:sp>
      <p:sp>
        <p:nvSpPr>
          <p:cNvPr id="3" name="Title 2">
            <a:extLst>
              <a:ext uri="{FF2B5EF4-FFF2-40B4-BE49-F238E27FC236}">
                <a16:creationId xmlns:a16="http://schemas.microsoft.com/office/drawing/2014/main" id="{273EDBFC-1E7F-40B0-8CD8-3A376F9067B6}"/>
              </a:ext>
            </a:extLst>
          </p:cNvPr>
          <p:cNvSpPr>
            <a:spLocks noGrp="1"/>
          </p:cNvSpPr>
          <p:nvPr>
            <p:ph type="title"/>
          </p:nvPr>
        </p:nvSpPr>
        <p:spPr/>
        <p:txBody>
          <a:bodyPr/>
          <a:lstStyle/>
          <a:p>
            <a:r>
              <a:rPr lang="en-AU" dirty="0"/>
              <a:t>Shell Sort demo</a:t>
            </a:r>
          </a:p>
        </p:txBody>
      </p:sp>
    </p:spTree>
    <p:extLst>
      <p:ext uri="{BB962C8B-B14F-4D97-AF65-F5344CB8AC3E}">
        <p14:creationId xmlns:p14="http://schemas.microsoft.com/office/powerpoint/2010/main" val="1912773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6B89E9-ACE2-4959-BDAD-E2F19AA60E9A}"/>
              </a:ext>
            </a:extLst>
          </p:cNvPr>
          <p:cNvSpPr>
            <a:spLocks noGrp="1"/>
          </p:cNvSpPr>
          <p:nvPr>
            <p:ph idx="1"/>
          </p:nvPr>
        </p:nvSpPr>
        <p:spPr/>
        <p:txBody>
          <a:bodyPr/>
          <a:lstStyle/>
          <a:p>
            <a:pPr marL="355600">
              <a:lnSpc>
                <a:spcPct val="100000"/>
              </a:lnSpc>
              <a:spcBef>
                <a:spcPts val="1200"/>
              </a:spcBef>
              <a:buClr>
                <a:srgbClr val="3333B2"/>
              </a:buClr>
              <a:buSzPct val="90909"/>
              <a:tabLst>
                <a:tab pos="145415" algn="l"/>
              </a:tabLst>
            </a:pPr>
            <a:r>
              <a:rPr lang="en-GB" spc="-10" dirty="0">
                <a:latin typeface="+mj-lt"/>
              </a:rPr>
              <a:t>The worst </a:t>
            </a:r>
            <a:r>
              <a:rPr lang="en-GB" spc="-5" dirty="0">
                <a:latin typeface="+mj-lt"/>
              </a:rPr>
              <a:t>case </a:t>
            </a:r>
            <a:r>
              <a:rPr lang="en-GB" spc="-10" dirty="0">
                <a:latin typeface="+mj-lt"/>
              </a:rPr>
              <a:t>number </a:t>
            </a:r>
            <a:r>
              <a:rPr lang="en-GB" spc="-5" dirty="0">
                <a:latin typeface="+mj-lt"/>
              </a:rPr>
              <a:t>of </a:t>
            </a:r>
            <a:r>
              <a:rPr lang="en-GB" spc="-10" dirty="0">
                <a:latin typeface="+mj-lt"/>
              </a:rPr>
              <a:t>compares </a:t>
            </a:r>
            <a:r>
              <a:rPr lang="en-GB" spc="-5" dirty="0">
                <a:latin typeface="+mj-lt"/>
              </a:rPr>
              <a:t>using the </a:t>
            </a:r>
            <a:r>
              <a:rPr lang="en-GB" spc="-10" dirty="0">
                <a:latin typeface="+mj-lt"/>
              </a:rPr>
              <a:t>3x</a:t>
            </a:r>
            <a:r>
              <a:rPr lang="en-GB" i="1" spc="-10" dirty="0">
                <a:latin typeface="+mj-lt"/>
              </a:rPr>
              <a:t> </a:t>
            </a:r>
            <a:r>
              <a:rPr lang="en-GB" spc="120" dirty="0">
                <a:latin typeface="+mj-lt"/>
                <a:cs typeface="Arial Black"/>
              </a:rPr>
              <a:t>+</a:t>
            </a:r>
            <a:r>
              <a:rPr lang="en-GB" spc="-105" dirty="0">
                <a:latin typeface="+mj-lt"/>
                <a:cs typeface="Arial Black"/>
              </a:rPr>
              <a:t> </a:t>
            </a:r>
            <a:r>
              <a:rPr lang="en-GB" spc="-10" dirty="0">
                <a:latin typeface="+mj-lt"/>
              </a:rPr>
              <a:t>1 sequence </a:t>
            </a:r>
            <a:r>
              <a:rPr lang="en-GB" spc="-5" dirty="0">
                <a:latin typeface="+mj-lt"/>
              </a:rPr>
              <a:t>is</a:t>
            </a:r>
            <a:r>
              <a:rPr lang="en-GB" dirty="0">
                <a:latin typeface="+mj-lt"/>
              </a:rPr>
              <a:t> </a:t>
            </a:r>
            <a:r>
              <a:rPr lang="en-GB" spc="5" dirty="0">
                <a:latin typeface="+mj-lt"/>
                <a:cs typeface="DejaVu Sans"/>
              </a:rPr>
              <a:t>O</a:t>
            </a:r>
            <a:r>
              <a:rPr lang="en-GB" spc="5" dirty="0">
                <a:latin typeface="+mj-lt"/>
                <a:cs typeface="Arial Black"/>
              </a:rPr>
              <a:t>(</a:t>
            </a:r>
            <a:r>
              <a:rPr lang="en-GB" i="1" spc="5" dirty="0">
                <a:latin typeface="+mj-lt"/>
              </a:rPr>
              <a:t>n</a:t>
            </a:r>
            <a:r>
              <a:rPr lang="en-GB" sz="2800" spc="7" baseline="27777" dirty="0">
                <a:latin typeface="+mj-lt"/>
              </a:rPr>
              <a:t>3</a:t>
            </a:r>
            <a:r>
              <a:rPr lang="en-GB" sz="2800" i="1" spc="7" baseline="27777" dirty="0">
                <a:latin typeface="+mj-lt"/>
                <a:cs typeface="Trebuchet MS"/>
              </a:rPr>
              <a:t>/</a:t>
            </a:r>
            <a:r>
              <a:rPr lang="en-GB" sz="2800" spc="7" baseline="27777" dirty="0">
                <a:latin typeface="+mj-lt"/>
              </a:rPr>
              <a:t>2</a:t>
            </a:r>
            <a:r>
              <a:rPr lang="en-GB" spc="5" dirty="0">
                <a:latin typeface="+mj-lt"/>
                <a:cs typeface="Arial Black"/>
              </a:rPr>
              <a:t>)</a:t>
            </a:r>
            <a:endParaRPr lang="en-GB" dirty="0">
              <a:latin typeface="+mj-lt"/>
            </a:endParaRPr>
          </a:p>
          <a:p>
            <a:pPr marL="355600" marR="605155">
              <a:lnSpc>
                <a:spcPct val="100000"/>
              </a:lnSpc>
              <a:spcBef>
                <a:spcPts val="1200"/>
              </a:spcBef>
              <a:buClr>
                <a:srgbClr val="3333B2"/>
              </a:buClr>
              <a:buSzPct val="90909"/>
              <a:tabLst>
                <a:tab pos="145415" algn="l"/>
              </a:tabLst>
            </a:pPr>
            <a:r>
              <a:rPr lang="en-GB" spc="-10" dirty="0">
                <a:latin typeface="+mj-lt"/>
              </a:rPr>
              <a:t>The </a:t>
            </a:r>
            <a:r>
              <a:rPr lang="en-GB" spc="-5" dirty="0">
                <a:latin typeface="+mj-lt"/>
              </a:rPr>
              <a:t>algorithm is </a:t>
            </a:r>
            <a:r>
              <a:rPr lang="en-GB" b="1" spc="-5" dirty="0">
                <a:solidFill>
                  <a:schemeClr val="accent2"/>
                </a:solidFill>
                <a:latin typeface="+mj-lt"/>
              </a:rPr>
              <a:t>not</a:t>
            </a:r>
            <a:r>
              <a:rPr lang="en-GB" b="1" spc="-5" dirty="0">
                <a:latin typeface="+mj-lt"/>
              </a:rPr>
              <a:t> </a:t>
            </a:r>
            <a:r>
              <a:rPr lang="en-GB" spc="-15" dirty="0">
                <a:latin typeface="+mj-lt"/>
              </a:rPr>
              <a:t>stable</a:t>
            </a:r>
          </a:p>
          <a:p>
            <a:pPr marL="355600" marR="605155">
              <a:lnSpc>
                <a:spcPct val="100000"/>
              </a:lnSpc>
              <a:spcBef>
                <a:spcPts val="1200"/>
              </a:spcBef>
              <a:buClr>
                <a:srgbClr val="3333B2"/>
              </a:buClr>
              <a:buSzPct val="90909"/>
              <a:tabLst>
                <a:tab pos="145415" algn="l"/>
              </a:tabLst>
            </a:pPr>
            <a:r>
              <a:rPr lang="en-GB" spc="-5" dirty="0">
                <a:latin typeface="+mj-lt"/>
              </a:rPr>
              <a:t>Quite </a:t>
            </a:r>
            <a:r>
              <a:rPr lang="en-GB" spc="-10" dirty="0">
                <a:latin typeface="+mj-lt"/>
              </a:rPr>
              <a:t>good performance in </a:t>
            </a:r>
            <a:r>
              <a:rPr lang="en-GB" spc="-10" dirty="0">
                <a:solidFill>
                  <a:schemeClr val="accent1"/>
                </a:solidFill>
                <a:latin typeface="+mj-lt"/>
              </a:rPr>
              <a:t>practice</a:t>
            </a:r>
          </a:p>
          <a:p>
            <a:pPr>
              <a:lnSpc>
                <a:spcPct val="100000"/>
              </a:lnSpc>
              <a:spcBef>
                <a:spcPts val="1200"/>
              </a:spcBef>
            </a:pPr>
            <a:endParaRPr lang="en-GB" dirty="0">
              <a:latin typeface="+mj-lt"/>
            </a:endParaRPr>
          </a:p>
        </p:txBody>
      </p:sp>
      <p:sp>
        <p:nvSpPr>
          <p:cNvPr id="3" name="Title 2">
            <a:extLst>
              <a:ext uri="{FF2B5EF4-FFF2-40B4-BE49-F238E27FC236}">
                <a16:creationId xmlns:a16="http://schemas.microsoft.com/office/drawing/2014/main" id="{0ACFAFF0-8452-4192-9090-F397529616F4}"/>
              </a:ext>
            </a:extLst>
          </p:cNvPr>
          <p:cNvSpPr>
            <a:spLocks noGrp="1"/>
          </p:cNvSpPr>
          <p:nvPr>
            <p:ph type="title"/>
          </p:nvPr>
        </p:nvSpPr>
        <p:spPr/>
        <p:txBody>
          <a:bodyPr/>
          <a:lstStyle/>
          <a:p>
            <a:r>
              <a:rPr lang="en-US" dirty="0"/>
              <a:t>Shell Sort</a:t>
            </a:r>
            <a:endParaRPr lang="en-GB" dirty="0"/>
          </a:p>
        </p:txBody>
      </p:sp>
    </p:spTree>
    <p:extLst>
      <p:ext uri="{BB962C8B-B14F-4D97-AF65-F5344CB8AC3E}">
        <p14:creationId xmlns:p14="http://schemas.microsoft.com/office/powerpoint/2010/main" val="175701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idx="1"/>
          </p:nvPr>
        </p:nvSpPr>
        <p:spPr/>
        <p:txBody>
          <a:bodyPr/>
          <a:lstStyle/>
          <a:p>
            <a:r>
              <a:rPr lang="en-US" dirty="0">
                <a:effectLst/>
              </a:rPr>
              <a:t>An array of size 1000 is randomly populated with integers that range from 1 to 100 (integers are repeated).</a:t>
            </a:r>
          </a:p>
          <a:p>
            <a:r>
              <a:rPr lang="en-US" dirty="0">
                <a:effectLst/>
              </a:rPr>
              <a:t>Find an O(n) algorithm that sorts the array!</a:t>
            </a:r>
          </a:p>
        </p:txBody>
      </p:sp>
      <p:sp>
        <p:nvSpPr>
          <p:cNvPr id="3" name="Title 2"/>
          <p:cNvSpPr>
            <a:spLocks noGrp="1"/>
          </p:cNvSpPr>
          <p:nvPr>
            <p:ph type="title"/>
          </p:nvPr>
        </p:nvSpPr>
        <p:spPr/>
        <p:txBody>
          <a:bodyPr/>
          <a:lstStyle/>
          <a:p>
            <a:r>
              <a:rPr lang="en-US" dirty="0"/>
              <a:t>Discussion</a:t>
            </a:r>
          </a:p>
        </p:txBody>
      </p:sp>
      <p:sp>
        <p:nvSpPr>
          <p:cNvPr id="4" name="Slide Number Placeholder 3">
            <a:extLst>
              <a:ext uri="{FF2B5EF4-FFF2-40B4-BE49-F238E27FC236}">
                <a16:creationId xmlns:a16="http://schemas.microsoft.com/office/drawing/2014/main" id="{10B9669D-A778-4E0C-A5EF-00EC3EEA327E}"/>
              </a:ext>
            </a:extLst>
          </p:cNvPr>
          <p:cNvSpPr>
            <a:spLocks noGrp="1"/>
          </p:cNvSpPr>
          <p:nvPr>
            <p:ph type="sldNum" sz="quarter" idx="12"/>
          </p:nvPr>
        </p:nvSpPr>
        <p:spPr/>
        <p:txBody>
          <a:bodyPr/>
          <a:lstStyle/>
          <a:p>
            <a:fld id="{66B7A6BE-7A3D-1C4F-BEDA-C5431FB9FC0F}" type="slidenum">
              <a:rPr lang="en-US" smtClean="0"/>
              <a:pPr/>
              <a:t>26</a:t>
            </a:fld>
            <a:endParaRPr lang="en-US" dirty="0"/>
          </a:p>
        </p:txBody>
      </p:sp>
    </p:spTree>
    <p:extLst>
      <p:ext uri="{BB962C8B-B14F-4D97-AF65-F5344CB8AC3E}">
        <p14:creationId xmlns:p14="http://schemas.microsoft.com/office/powerpoint/2010/main" val="218634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3"/>
          <p:cNvSpPr>
            <a:spLocks noGrp="1" noChangeArrowheads="1"/>
          </p:cNvSpPr>
          <p:nvPr>
            <p:ph type="body" idx="1"/>
          </p:nvPr>
        </p:nvSpPr>
        <p:spPr/>
        <p:txBody>
          <a:bodyPr/>
          <a:lstStyle/>
          <a:p>
            <a:pPr eaLnBrk="1" hangingPunct="1">
              <a:lnSpc>
                <a:spcPct val="100000"/>
              </a:lnSpc>
              <a:spcBef>
                <a:spcPts val="600"/>
              </a:spcBef>
            </a:pPr>
            <a:r>
              <a:rPr lang="en-US" altLang="en-US" sz="2000" dirty="0">
                <a:effectLst/>
              </a:rPr>
              <a:t>Radix sort algorithm different than other sorting algorithms so far</a:t>
            </a:r>
          </a:p>
          <a:p>
            <a:pPr lvl="1" eaLnBrk="1" hangingPunct="1">
              <a:lnSpc>
                <a:spcPct val="100000"/>
              </a:lnSpc>
              <a:spcBef>
                <a:spcPts val="600"/>
              </a:spcBef>
            </a:pPr>
            <a:r>
              <a:rPr lang="en-US" altLang="en-US" sz="1800" dirty="0"/>
              <a:t>It does not use key comparisons to sort an array</a:t>
            </a:r>
          </a:p>
          <a:p>
            <a:pPr eaLnBrk="1" hangingPunct="1">
              <a:lnSpc>
                <a:spcPct val="100000"/>
              </a:lnSpc>
              <a:spcBef>
                <a:spcPts val="600"/>
              </a:spcBef>
            </a:pPr>
            <a:r>
              <a:rPr lang="en-US" altLang="en-US" sz="2000" dirty="0">
                <a:effectLst/>
              </a:rPr>
              <a:t>The radix sort :</a:t>
            </a:r>
          </a:p>
          <a:p>
            <a:pPr lvl="1" eaLnBrk="1" hangingPunct="1">
              <a:lnSpc>
                <a:spcPct val="100000"/>
              </a:lnSpc>
              <a:spcBef>
                <a:spcPts val="600"/>
              </a:spcBef>
            </a:pPr>
            <a:r>
              <a:rPr lang="en-US" altLang="en-US" sz="1800" dirty="0"/>
              <a:t>Treats each data item as a character string</a:t>
            </a:r>
          </a:p>
          <a:p>
            <a:pPr lvl="1" eaLnBrk="1" hangingPunct="1">
              <a:lnSpc>
                <a:spcPct val="100000"/>
              </a:lnSpc>
              <a:spcBef>
                <a:spcPts val="600"/>
              </a:spcBef>
            </a:pPr>
            <a:r>
              <a:rPr lang="en-US" altLang="en-US" sz="1800" dirty="0"/>
              <a:t>First it groups data items according to their rightmost character, and put these groups into order w.r.t. this rightmost character</a:t>
            </a:r>
          </a:p>
          <a:p>
            <a:pPr lvl="1" eaLnBrk="1" hangingPunct="1">
              <a:lnSpc>
                <a:spcPct val="100000"/>
              </a:lnSpc>
              <a:spcBef>
                <a:spcPts val="600"/>
              </a:spcBef>
            </a:pPr>
            <a:r>
              <a:rPr lang="en-US" altLang="en-US" sz="1800" dirty="0"/>
              <a:t>Then, combine these groups</a:t>
            </a:r>
          </a:p>
          <a:p>
            <a:pPr lvl="1" eaLnBrk="1" hangingPunct="1">
              <a:lnSpc>
                <a:spcPct val="100000"/>
              </a:lnSpc>
              <a:spcBef>
                <a:spcPts val="600"/>
              </a:spcBef>
            </a:pPr>
            <a:r>
              <a:rPr lang="en-US" altLang="en-US" sz="1800" dirty="0"/>
              <a:t>Repeat these grouping and combining operations for all other character positions in the data items from the rightmost to the leftmost character position (keeping the relative order)</a:t>
            </a:r>
          </a:p>
          <a:p>
            <a:pPr lvl="1" eaLnBrk="1" hangingPunct="1">
              <a:lnSpc>
                <a:spcPct val="100000"/>
              </a:lnSpc>
              <a:spcBef>
                <a:spcPts val="600"/>
              </a:spcBef>
            </a:pPr>
            <a:r>
              <a:rPr lang="en-US" altLang="en-US" sz="1800" dirty="0"/>
              <a:t>At the end, the sort operation will be completed</a:t>
            </a:r>
            <a:endParaRPr lang="en-US" altLang="en-US" sz="2000" dirty="0"/>
          </a:p>
        </p:txBody>
      </p:sp>
      <p:sp>
        <p:nvSpPr>
          <p:cNvPr id="54275" name="Rectangle 2"/>
          <p:cNvSpPr>
            <a:spLocks noGrp="1" noChangeArrowheads="1"/>
          </p:cNvSpPr>
          <p:nvPr>
            <p:ph type="title"/>
          </p:nvPr>
        </p:nvSpPr>
        <p:spPr/>
        <p:txBody>
          <a:bodyPr/>
          <a:lstStyle/>
          <a:p>
            <a:pPr eaLnBrk="1" hangingPunct="1"/>
            <a:r>
              <a:rPr lang="en-US" altLang="en-US"/>
              <a:t>Radix Sort</a:t>
            </a:r>
          </a:p>
        </p:txBody>
      </p:sp>
      <p:sp>
        <p:nvSpPr>
          <p:cNvPr id="2" name="Slide Number Placeholder 1">
            <a:extLst>
              <a:ext uri="{FF2B5EF4-FFF2-40B4-BE49-F238E27FC236}">
                <a16:creationId xmlns:a16="http://schemas.microsoft.com/office/drawing/2014/main" id="{2892C40F-FF23-4198-83E7-668ECD4852E3}"/>
              </a:ext>
            </a:extLst>
          </p:cNvPr>
          <p:cNvSpPr>
            <a:spLocks noGrp="1"/>
          </p:cNvSpPr>
          <p:nvPr>
            <p:ph type="sldNum" sz="quarter" idx="12"/>
          </p:nvPr>
        </p:nvSpPr>
        <p:spPr/>
        <p:txBody>
          <a:bodyPr/>
          <a:lstStyle/>
          <a:p>
            <a:fld id="{66B7A6BE-7A3D-1C4F-BEDA-C5431FB9FC0F}" type="slidenum">
              <a:rPr lang="en-US" smtClean="0"/>
              <a:pPr/>
              <a:t>27</a:t>
            </a:fld>
            <a:endParaRPr lang="en-US" dirty="0"/>
          </a:p>
        </p:txBody>
      </p:sp>
    </p:spTree>
    <p:extLst>
      <p:ext uri="{BB962C8B-B14F-4D97-AF65-F5344CB8AC3E}">
        <p14:creationId xmlns:p14="http://schemas.microsoft.com/office/powerpoint/2010/main" val="310978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lstStyle/>
          <a:p>
            <a:pPr eaLnBrk="1" hangingPunct="1"/>
            <a:r>
              <a:rPr lang="en-US" altLang="en-US"/>
              <a:t>Radix Sort – Example </a:t>
            </a:r>
          </a:p>
        </p:txBody>
      </p:sp>
      <p:sp>
        <p:nvSpPr>
          <p:cNvPr id="55300" name="Rectangle 3"/>
          <p:cNvSpPr>
            <a:spLocks noGrp="1" noChangeArrowheads="1"/>
          </p:cNvSpPr>
          <p:nvPr>
            <p:ph type="body" idx="4294967295"/>
          </p:nvPr>
        </p:nvSpPr>
        <p:spPr>
          <a:xfrm>
            <a:off x="312554" y="1092425"/>
            <a:ext cx="8443027" cy="3829050"/>
          </a:xfrm>
          <a:ln>
            <a:solidFill>
              <a:schemeClr val="accent2"/>
            </a:solidFill>
            <a:miter lim="800000"/>
            <a:headEnd/>
            <a:tailEnd/>
          </a:ln>
        </p:spPr>
        <p:txBody>
          <a:bodyPr/>
          <a:lstStyle/>
          <a:p>
            <a:pPr eaLnBrk="1" hangingPunct="1">
              <a:spcBef>
                <a:spcPts val="600"/>
              </a:spcBef>
              <a:buFontTx/>
              <a:buNone/>
            </a:pPr>
            <a:r>
              <a:rPr lang="en-US" altLang="en-US" sz="1500" dirty="0"/>
              <a:t>mom, dad, god, fat, bad, cat, mad, pat, bar, him		original list </a:t>
            </a:r>
          </a:p>
          <a:p>
            <a:pPr eaLnBrk="1" hangingPunct="1">
              <a:spcBef>
                <a:spcPts val="600"/>
              </a:spcBef>
              <a:buFontTx/>
              <a:buNone/>
            </a:pPr>
            <a:r>
              <a:rPr lang="en-US" altLang="en-US" sz="1500" dirty="0"/>
              <a:t>(da</a:t>
            </a:r>
            <a:r>
              <a:rPr lang="en-US" altLang="en-US" sz="1500" b="1" dirty="0">
                <a:solidFill>
                  <a:schemeClr val="accent2"/>
                </a:solidFill>
              </a:rPr>
              <a:t>d</a:t>
            </a:r>
            <a:r>
              <a:rPr lang="en-US" altLang="en-US" sz="1500" dirty="0"/>
              <a:t>, go</a:t>
            </a:r>
            <a:r>
              <a:rPr lang="en-US" altLang="en-US" sz="1500" b="1" dirty="0">
                <a:solidFill>
                  <a:schemeClr val="accent2"/>
                </a:solidFill>
              </a:rPr>
              <a:t>d</a:t>
            </a:r>
            <a:r>
              <a:rPr lang="en-US" altLang="en-US" sz="1500" dirty="0"/>
              <a:t>, ba</a:t>
            </a:r>
            <a:r>
              <a:rPr lang="en-US" altLang="en-US" sz="1500" b="1" dirty="0">
                <a:solidFill>
                  <a:schemeClr val="accent2"/>
                </a:solidFill>
              </a:rPr>
              <a:t>d</a:t>
            </a:r>
            <a:r>
              <a:rPr lang="en-US" altLang="en-US" sz="1500" dirty="0"/>
              <a:t>, ma</a:t>
            </a:r>
            <a:r>
              <a:rPr lang="en-US" altLang="en-US" sz="1500" b="1" dirty="0">
                <a:solidFill>
                  <a:schemeClr val="accent2"/>
                </a:solidFill>
              </a:rPr>
              <a:t>d</a:t>
            </a:r>
            <a:r>
              <a:rPr lang="en-US" altLang="en-US" sz="1500" dirty="0"/>
              <a:t>) (mo</a:t>
            </a:r>
            <a:r>
              <a:rPr lang="en-US" altLang="en-US" sz="1500" b="1" dirty="0">
                <a:solidFill>
                  <a:schemeClr val="accent2"/>
                </a:solidFill>
              </a:rPr>
              <a:t>m</a:t>
            </a:r>
            <a:r>
              <a:rPr lang="en-US" altLang="en-US" sz="1500" dirty="0"/>
              <a:t>,  hi</a:t>
            </a:r>
            <a:r>
              <a:rPr lang="en-US" altLang="en-US" sz="1500" b="1" dirty="0">
                <a:solidFill>
                  <a:schemeClr val="accent2"/>
                </a:solidFill>
              </a:rPr>
              <a:t>m</a:t>
            </a:r>
            <a:r>
              <a:rPr lang="en-US" altLang="en-US" sz="1500" dirty="0"/>
              <a:t>) (ba</a:t>
            </a:r>
            <a:r>
              <a:rPr lang="en-US" altLang="en-US" sz="1500" b="1" dirty="0">
                <a:solidFill>
                  <a:schemeClr val="accent2"/>
                </a:solidFill>
              </a:rPr>
              <a:t>r</a:t>
            </a:r>
            <a:r>
              <a:rPr lang="en-US" altLang="en-US" sz="1500" dirty="0"/>
              <a:t>) (fa</a:t>
            </a:r>
            <a:r>
              <a:rPr lang="en-US" altLang="en-US" sz="1500" b="1" dirty="0">
                <a:solidFill>
                  <a:schemeClr val="accent2"/>
                </a:solidFill>
              </a:rPr>
              <a:t>t</a:t>
            </a:r>
            <a:r>
              <a:rPr lang="en-US" altLang="en-US" sz="1500" dirty="0"/>
              <a:t>, ca</a:t>
            </a:r>
            <a:r>
              <a:rPr lang="en-US" altLang="en-US" sz="1500" b="1" dirty="0">
                <a:solidFill>
                  <a:schemeClr val="accent2"/>
                </a:solidFill>
              </a:rPr>
              <a:t>t</a:t>
            </a:r>
            <a:r>
              <a:rPr lang="en-US" altLang="en-US" sz="1500" dirty="0"/>
              <a:t>, pa</a:t>
            </a:r>
            <a:r>
              <a:rPr lang="en-US" altLang="en-US" sz="1500" b="1" dirty="0">
                <a:solidFill>
                  <a:schemeClr val="accent2"/>
                </a:solidFill>
              </a:rPr>
              <a:t>t</a:t>
            </a:r>
            <a:r>
              <a:rPr lang="en-US" altLang="en-US" sz="1500" dirty="0"/>
              <a:t>)	group strings by rightmost letter</a:t>
            </a:r>
          </a:p>
          <a:p>
            <a:pPr eaLnBrk="1" hangingPunct="1">
              <a:spcBef>
                <a:spcPts val="600"/>
              </a:spcBef>
              <a:buFontTx/>
              <a:buNone/>
            </a:pPr>
            <a:r>
              <a:rPr lang="en-US" altLang="en-US" sz="1500" dirty="0"/>
              <a:t>dad, god, bad, mad, mom, him, bar, fat, cat, pat		combine groups</a:t>
            </a:r>
          </a:p>
          <a:p>
            <a:pPr eaLnBrk="1" hangingPunct="1">
              <a:spcBef>
                <a:spcPts val="600"/>
              </a:spcBef>
              <a:buFontTx/>
              <a:buNone/>
            </a:pPr>
            <a:r>
              <a:rPr lang="en-US" altLang="en-US" sz="1500" dirty="0"/>
              <a:t>(d</a:t>
            </a:r>
            <a:r>
              <a:rPr lang="en-US" altLang="en-US" sz="1500" b="1" dirty="0">
                <a:solidFill>
                  <a:schemeClr val="accent2"/>
                </a:solidFill>
              </a:rPr>
              <a:t>a</a:t>
            </a:r>
            <a:r>
              <a:rPr lang="en-US" altLang="en-US" sz="1500" dirty="0"/>
              <a:t>d, b</a:t>
            </a:r>
            <a:r>
              <a:rPr lang="en-US" altLang="en-US" sz="1500" b="1" dirty="0">
                <a:solidFill>
                  <a:schemeClr val="accent2"/>
                </a:solidFill>
              </a:rPr>
              <a:t>a</a:t>
            </a:r>
            <a:r>
              <a:rPr lang="en-US" altLang="en-US" sz="1500" dirty="0"/>
              <a:t>d, m</a:t>
            </a:r>
            <a:r>
              <a:rPr lang="en-US" altLang="en-US" sz="1500" b="1" dirty="0">
                <a:solidFill>
                  <a:schemeClr val="accent2"/>
                </a:solidFill>
              </a:rPr>
              <a:t>a</a:t>
            </a:r>
            <a:r>
              <a:rPr lang="en-US" altLang="en-US" sz="1500" dirty="0"/>
              <a:t>d, b</a:t>
            </a:r>
            <a:r>
              <a:rPr lang="en-US" altLang="en-US" sz="1500" b="1" dirty="0">
                <a:solidFill>
                  <a:schemeClr val="accent2"/>
                </a:solidFill>
              </a:rPr>
              <a:t>a</a:t>
            </a:r>
            <a:r>
              <a:rPr lang="en-US" altLang="en-US" sz="1500" dirty="0"/>
              <a:t>r, f</a:t>
            </a:r>
            <a:r>
              <a:rPr lang="en-US" altLang="en-US" sz="1500" b="1" dirty="0">
                <a:solidFill>
                  <a:schemeClr val="accent2"/>
                </a:solidFill>
              </a:rPr>
              <a:t>a</a:t>
            </a:r>
            <a:r>
              <a:rPr lang="en-US" altLang="en-US" sz="1500" dirty="0"/>
              <a:t>t, c</a:t>
            </a:r>
            <a:r>
              <a:rPr lang="en-US" altLang="en-US" sz="1500" b="1" dirty="0">
                <a:solidFill>
                  <a:schemeClr val="accent2"/>
                </a:solidFill>
              </a:rPr>
              <a:t>a</a:t>
            </a:r>
            <a:r>
              <a:rPr lang="en-US" altLang="en-US" sz="1500" dirty="0"/>
              <a:t>t, p</a:t>
            </a:r>
            <a:r>
              <a:rPr lang="en-US" altLang="en-US" sz="1500" b="1" dirty="0">
                <a:solidFill>
                  <a:schemeClr val="accent2"/>
                </a:solidFill>
              </a:rPr>
              <a:t>a</a:t>
            </a:r>
            <a:r>
              <a:rPr lang="en-US" altLang="en-US" sz="1500" dirty="0"/>
              <a:t>t) (h</a:t>
            </a:r>
            <a:r>
              <a:rPr lang="en-US" altLang="en-US" sz="1500" b="1" dirty="0">
                <a:solidFill>
                  <a:schemeClr val="accent2"/>
                </a:solidFill>
              </a:rPr>
              <a:t>i</a:t>
            </a:r>
            <a:r>
              <a:rPr lang="en-US" altLang="en-US" sz="1500" dirty="0"/>
              <a:t>m) (g</a:t>
            </a:r>
            <a:r>
              <a:rPr lang="en-US" altLang="en-US" sz="1500" b="1" dirty="0">
                <a:solidFill>
                  <a:schemeClr val="accent2"/>
                </a:solidFill>
              </a:rPr>
              <a:t>o</a:t>
            </a:r>
            <a:r>
              <a:rPr lang="en-US" altLang="en-US" sz="1500" dirty="0"/>
              <a:t>d, m</a:t>
            </a:r>
            <a:r>
              <a:rPr lang="en-US" altLang="en-US" sz="1500" b="1" dirty="0">
                <a:solidFill>
                  <a:schemeClr val="accent2"/>
                </a:solidFill>
              </a:rPr>
              <a:t>o</a:t>
            </a:r>
            <a:r>
              <a:rPr lang="en-US" altLang="en-US" sz="1500" dirty="0"/>
              <a:t>m)		group strings by middle letter</a:t>
            </a:r>
          </a:p>
          <a:p>
            <a:pPr eaLnBrk="1" hangingPunct="1">
              <a:spcBef>
                <a:spcPts val="600"/>
              </a:spcBef>
              <a:buFontTx/>
              <a:buNone/>
            </a:pPr>
            <a:r>
              <a:rPr lang="en-US" altLang="en-US" sz="1500" dirty="0"/>
              <a:t>dad, bad, mad, bar, fat, cat, pat, him, god, mom		combine groups</a:t>
            </a:r>
          </a:p>
          <a:p>
            <a:pPr eaLnBrk="1" hangingPunct="1">
              <a:spcBef>
                <a:spcPts val="600"/>
              </a:spcBef>
              <a:buFontTx/>
              <a:buNone/>
            </a:pPr>
            <a:r>
              <a:rPr lang="en-US" altLang="en-US" sz="1500" dirty="0"/>
              <a:t>(</a:t>
            </a:r>
            <a:r>
              <a:rPr lang="en-US" altLang="en-US" sz="1500" b="1" dirty="0">
                <a:solidFill>
                  <a:schemeClr val="accent2"/>
                </a:solidFill>
              </a:rPr>
              <a:t>b</a:t>
            </a:r>
            <a:r>
              <a:rPr lang="en-US" altLang="en-US" sz="1500" dirty="0"/>
              <a:t>ad, </a:t>
            </a:r>
            <a:r>
              <a:rPr lang="en-US" altLang="en-US" sz="1500" b="1" dirty="0">
                <a:solidFill>
                  <a:schemeClr val="accent2"/>
                </a:solidFill>
              </a:rPr>
              <a:t>b</a:t>
            </a:r>
            <a:r>
              <a:rPr lang="en-US" altLang="en-US" sz="1500" dirty="0"/>
              <a:t>ar)(</a:t>
            </a:r>
            <a:r>
              <a:rPr lang="en-US" altLang="en-US" sz="1500" b="1" dirty="0">
                <a:solidFill>
                  <a:schemeClr val="accent2"/>
                </a:solidFill>
              </a:rPr>
              <a:t>c</a:t>
            </a:r>
            <a:r>
              <a:rPr lang="en-US" altLang="en-US" sz="1500" dirty="0"/>
              <a:t>at)(</a:t>
            </a:r>
            <a:r>
              <a:rPr lang="en-US" altLang="en-US" sz="1500" b="1" dirty="0">
                <a:solidFill>
                  <a:schemeClr val="accent2"/>
                </a:solidFill>
              </a:rPr>
              <a:t>d</a:t>
            </a:r>
            <a:r>
              <a:rPr lang="en-US" altLang="en-US" sz="1500" dirty="0"/>
              <a:t>ad)(</a:t>
            </a:r>
            <a:r>
              <a:rPr lang="en-US" altLang="en-US" sz="1500" b="1" dirty="0">
                <a:solidFill>
                  <a:schemeClr val="accent2"/>
                </a:solidFill>
              </a:rPr>
              <a:t>f</a:t>
            </a:r>
            <a:r>
              <a:rPr lang="en-US" altLang="en-US" sz="1500" dirty="0"/>
              <a:t>at)(</a:t>
            </a:r>
            <a:r>
              <a:rPr lang="en-US" altLang="en-US" sz="1500" b="1" dirty="0">
                <a:solidFill>
                  <a:schemeClr val="accent2"/>
                </a:solidFill>
              </a:rPr>
              <a:t>g</a:t>
            </a:r>
            <a:r>
              <a:rPr lang="en-US" altLang="en-US" sz="1500" dirty="0"/>
              <a:t>od)(</a:t>
            </a:r>
            <a:r>
              <a:rPr lang="en-US" altLang="en-US" sz="1500" b="1" dirty="0">
                <a:solidFill>
                  <a:schemeClr val="accent2"/>
                </a:solidFill>
              </a:rPr>
              <a:t>h</a:t>
            </a:r>
            <a:r>
              <a:rPr lang="en-US" altLang="en-US" sz="1500" dirty="0"/>
              <a:t>im)(</a:t>
            </a:r>
            <a:r>
              <a:rPr lang="en-US" altLang="en-US" sz="1500" b="1" dirty="0">
                <a:solidFill>
                  <a:schemeClr val="accent2"/>
                </a:solidFill>
              </a:rPr>
              <a:t>m</a:t>
            </a:r>
            <a:r>
              <a:rPr lang="en-US" altLang="en-US" sz="1500" dirty="0"/>
              <a:t>ad, </a:t>
            </a:r>
            <a:r>
              <a:rPr lang="en-US" altLang="en-US" sz="1500" b="1" dirty="0">
                <a:solidFill>
                  <a:schemeClr val="accent2"/>
                </a:solidFill>
              </a:rPr>
              <a:t>m</a:t>
            </a:r>
            <a:r>
              <a:rPr lang="en-US" altLang="en-US" sz="1500" dirty="0"/>
              <a:t>om)(</a:t>
            </a:r>
            <a:r>
              <a:rPr lang="en-US" altLang="en-US" sz="1500" b="1" dirty="0">
                <a:solidFill>
                  <a:schemeClr val="accent2"/>
                </a:solidFill>
              </a:rPr>
              <a:t>p</a:t>
            </a:r>
            <a:r>
              <a:rPr lang="en-US" altLang="en-US" sz="1500" dirty="0"/>
              <a:t>at)		group strings by first letter</a:t>
            </a:r>
          </a:p>
          <a:p>
            <a:pPr eaLnBrk="1" hangingPunct="1">
              <a:spcBef>
                <a:spcPts val="600"/>
              </a:spcBef>
              <a:buFontTx/>
              <a:buNone/>
            </a:pPr>
            <a:endParaRPr lang="en-US" altLang="en-US" sz="1500" dirty="0"/>
          </a:p>
          <a:p>
            <a:pPr eaLnBrk="1" hangingPunct="1">
              <a:spcBef>
                <a:spcPts val="600"/>
              </a:spcBef>
              <a:buFontTx/>
              <a:buNone/>
            </a:pPr>
            <a:r>
              <a:rPr lang="en-US" altLang="en-US" sz="1500" dirty="0"/>
              <a:t>bad, bar, cat, dad, fat, god, him, mad, mom, pat		combine groups (SORTED)</a:t>
            </a:r>
          </a:p>
        </p:txBody>
      </p:sp>
      <p:sp>
        <p:nvSpPr>
          <p:cNvPr id="2" name="Slide Number Placeholder 1">
            <a:extLst>
              <a:ext uri="{FF2B5EF4-FFF2-40B4-BE49-F238E27FC236}">
                <a16:creationId xmlns:a16="http://schemas.microsoft.com/office/drawing/2014/main" id="{E06E1F88-0EE1-45DA-9E23-50F6917FA554}"/>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Tree>
    <p:extLst>
      <p:ext uri="{BB962C8B-B14F-4D97-AF65-F5344CB8AC3E}">
        <p14:creationId xmlns:p14="http://schemas.microsoft.com/office/powerpoint/2010/main" val="38511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p:txBody>
          <a:bodyPr/>
          <a:lstStyle/>
          <a:p>
            <a:pPr eaLnBrk="1" hangingPunct="1"/>
            <a:r>
              <a:rPr lang="en-US" altLang="en-US"/>
              <a:t>Comparison of Sorting Algorithms</a:t>
            </a:r>
          </a:p>
        </p:txBody>
      </p:sp>
      <p:pic>
        <p:nvPicPr>
          <p:cNvPr id="5939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061" y="1314451"/>
            <a:ext cx="5749528" cy="2837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0A3439FE-47B4-4B89-8AD5-82FBFDA0A40A}"/>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Tree>
    <p:extLst>
      <p:ext uri="{BB962C8B-B14F-4D97-AF65-F5344CB8AC3E}">
        <p14:creationId xmlns:p14="http://schemas.microsoft.com/office/powerpoint/2010/main" val="3129045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7140" y="1507506"/>
            <a:ext cx="6737684" cy="1421162"/>
          </a:xfrm>
        </p:spPr>
        <p:txBody>
          <a:bodyPr/>
          <a:lstStyle/>
          <a:p>
            <a:r>
              <a:rPr lang="en-US" dirty="0"/>
              <a:t>1. Overview</a:t>
            </a:r>
          </a:p>
        </p:txBody>
      </p:sp>
    </p:spTree>
    <p:extLst>
      <p:ext uri="{BB962C8B-B14F-4D97-AF65-F5344CB8AC3E}">
        <p14:creationId xmlns:p14="http://schemas.microsoft.com/office/powerpoint/2010/main" val="3460692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idx="1"/>
          </p:nvPr>
        </p:nvSpPr>
        <p:spPr/>
        <p:txBody>
          <a:bodyPr/>
          <a:lstStyle/>
          <a:p>
            <a:pPr>
              <a:lnSpc>
                <a:spcPct val="100000"/>
              </a:lnSpc>
              <a:spcBef>
                <a:spcPts val="1200"/>
              </a:spcBef>
            </a:pPr>
            <a:r>
              <a:rPr lang="en-US" sz="1800" dirty="0"/>
              <a:t>Insertion sort, bubble sort and selection sort are all O(</a:t>
            </a:r>
            <a:r>
              <a:rPr lang="en-US" altLang="en-US" sz="1800" dirty="0">
                <a:sym typeface="Wingdings" pitchFamily="2" charset="2"/>
              </a:rPr>
              <a:t>n</a:t>
            </a:r>
            <a:r>
              <a:rPr lang="en-US" altLang="en-US" sz="1800" baseline="30000" dirty="0">
                <a:sym typeface="Wingdings" pitchFamily="2" charset="2"/>
              </a:rPr>
              <a:t>2</a:t>
            </a:r>
            <a:r>
              <a:rPr lang="en-US" altLang="en-US" sz="1800" dirty="0">
                <a:sym typeface="Wingdings" pitchFamily="2" charset="2"/>
              </a:rPr>
              <a:t>)</a:t>
            </a:r>
          </a:p>
          <a:p>
            <a:pPr lvl="1">
              <a:lnSpc>
                <a:spcPct val="100000"/>
              </a:lnSpc>
              <a:spcBef>
                <a:spcPts val="1200"/>
              </a:spcBef>
            </a:pPr>
            <a:r>
              <a:rPr lang="en-US" altLang="en-US" sz="1800" dirty="0">
                <a:sym typeface="Wingdings" pitchFamily="2" charset="2"/>
              </a:rPr>
              <a:t>In a particular case, one might be better than another. For small problems, insertion sort is a good choice. However, for large problems they all are slow</a:t>
            </a:r>
          </a:p>
          <a:p>
            <a:pPr>
              <a:lnSpc>
                <a:spcPct val="100000"/>
              </a:lnSpc>
              <a:spcBef>
                <a:spcPts val="1200"/>
              </a:spcBef>
            </a:pPr>
            <a:r>
              <a:rPr lang="en-US" sz="1800" dirty="0">
                <a:sym typeface="Wingdings" pitchFamily="2" charset="2"/>
              </a:rPr>
              <a:t>Quick sort and merge sort are very efficient </a:t>
            </a:r>
          </a:p>
          <a:p>
            <a:pPr lvl="1">
              <a:lnSpc>
                <a:spcPct val="100000"/>
              </a:lnSpc>
              <a:spcBef>
                <a:spcPts val="1200"/>
              </a:spcBef>
            </a:pPr>
            <a:r>
              <a:rPr lang="en-US" sz="1800" dirty="0">
                <a:sym typeface="Wingdings" pitchFamily="2" charset="2"/>
              </a:rPr>
              <a:t>The average case for quick sort is </a:t>
            </a:r>
            <a:r>
              <a:rPr lang="en-US" altLang="en-US" sz="1800" b="1" dirty="0"/>
              <a:t>O(n*log</a:t>
            </a:r>
            <a:r>
              <a:rPr lang="en-US" altLang="en-US" sz="1800" b="1" baseline="-25000" dirty="0"/>
              <a:t>2</a:t>
            </a:r>
            <a:r>
              <a:rPr lang="en-US" altLang="en-US" sz="1800" b="1" dirty="0"/>
              <a:t>n) and is </a:t>
            </a:r>
            <a:r>
              <a:rPr lang="en-US" sz="1800" dirty="0">
                <a:sym typeface="Wingdings" pitchFamily="2" charset="2"/>
              </a:rPr>
              <a:t>among the fastest known. However its worst case behavior of </a:t>
            </a:r>
            <a:r>
              <a:rPr lang="en-US" sz="1800" dirty="0"/>
              <a:t> </a:t>
            </a:r>
            <a:r>
              <a:rPr lang="en-US" sz="1800" b="1" dirty="0"/>
              <a:t>O(</a:t>
            </a:r>
            <a:r>
              <a:rPr lang="en-US" altLang="en-US" sz="1800" b="1" dirty="0">
                <a:sym typeface="Wingdings" pitchFamily="2" charset="2"/>
              </a:rPr>
              <a:t>n</a:t>
            </a:r>
            <a:r>
              <a:rPr lang="en-US" altLang="en-US" sz="1800" b="1" baseline="30000" dirty="0">
                <a:sym typeface="Wingdings" pitchFamily="2" charset="2"/>
              </a:rPr>
              <a:t>2</a:t>
            </a:r>
            <a:r>
              <a:rPr lang="en-US" altLang="en-US" sz="1800" dirty="0">
                <a:sym typeface="Wingdings" pitchFamily="2" charset="2"/>
              </a:rPr>
              <a:t>)</a:t>
            </a:r>
            <a:r>
              <a:rPr lang="en-US" sz="1800" dirty="0">
                <a:sym typeface="Wingdings" pitchFamily="2" charset="2"/>
              </a:rPr>
              <a:t> is significantly slowly than merge sort</a:t>
            </a:r>
          </a:p>
          <a:p>
            <a:pPr lvl="1">
              <a:lnSpc>
                <a:spcPct val="100000"/>
              </a:lnSpc>
              <a:spcBef>
                <a:spcPts val="1200"/>
              </a:spcBef>
            </a:pPr>
            <a:r>
              <a:rPr lang="en-US" sz="1800" dirty="0">
                <a:sym typeface="Wingdings" pitchFamily="2" charset="2"/>
              </a:rPr>
              <a:t>Merge sort is not quite as fast as quick sort but its performance is consistently good - </a:t>
            </a:r>
            <a:r>
              <a:rPr lang="en-US" altLang="en-US" sz="1800" b="1" dirty="0"/>
              <a:t>O(n*log</a:t>
            </a:r>
            <a:r>
              <a:rPr lang="en-US" altLang="en-US" sz="1800" b="1" baseline="-25000" dirty="0"/>
              <a:t>2</a:t>
            </a:r>
            <a:r>
              <a:rPr lang="en-US" altLang="en-US" sz="1800" b="1" dirty="0"/>
              <a:t>n)</a:t>
            </a:r>
            <a:r>
              <a:rPr lang="en-US" sz="1800" dirty="0">
                <a:sym typeface="Wingdings" pitchFamily="2" charset="2"/>
              </a:rPr>
              <a:t>. Merge sort also has the disadvantage of requiring an extra array</a:t>
            </a:r>
            <a:endParaRPr lang="en-US" sz="1800" dirty="0"/>
          </a:p>
        </p:txBody>
      </p:sp>
      <p:sp>
        <p:nvSpPr>
          <p:cNvPr id="3" name="Title 2"/>
          <p:cNvSpPr>
            <a:spLocks noGrp="1"/>
          </p:cNvSpPr>
          <p:nvPr>
            <p:ph type="title"/>
          </p:nvPr>
        </p:nvSpPr>
        <p:spPr/>
        <p:txBody>
          <a:bodyPr/>
          <a:lstStyle/>
          <a:p>
            <a:r>
              <a:rPr lang="en-US" dirty="0"/>
              <a:t>Summary</a:t>
            </a:r>
          </a:p>
        </p:txBody>
      </p:sp>
      <p:sp>
        <p:nvSpPr>
          <p:cNvPr id="4" name="Slide Number Placeholder 3">
            <a:extLst>
              <a:ext uri="{FF2B5EF4-FFF2-40B4-BE49-F238E27FC236}">
                <a16:creationId xmlns:a16="http://schemas.microsoft.com/office/drawing/2014/main" id="{5A24A8CC-94B2-4CCB-BFC9-7D2C2ADDCF20}"/>
              </a:ext>
            </a:extLst>
          </p:cNvPr>
          <p:cNvSpPr>
            <a:spLocks noGrp="1"/>
          </p:cNvSpPr>
          <p:nvPr>
            <p:ph type="sldNum" sz="quarter" idx="12"/>
          </p:nvPr>
        </p:nvSpPr>
        <p:spPr/>
        <p:txBody>
          <a:bodyPr/>
          <a:lstStyle/>
          <a:p>
            <a:fld id="{66B7A6BE-7A3D-1C4F-BEDA-C5431FB9FC0F}" type="slidenum">
              <a:rPr lang="en-US" smtClean="0"/>
              <a:pPr/>
              <a:t>30</a:t>
            </a:fld>
            <a:endParaRPr lang="en-US" dirty="0"/>
          </a:p>
        </p:txBody>
      </p:sp>
    </p:spTree>
    <p:extLst>
      <p:ext uri="{BB962C8B-B14F-4D97-AF65-F5344CB8AC3E}">
        <p14:creationId xmlns:p14="http://schemas.microsoft.com/office/powerpoint/2010/main" val="210555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02489" y="1682793"/>
            <a:ext cx="6600061" cy="1145165"/>
          </a:xfrm>
        </p:spPr>
        <p:txBody>
          <a:bodyPr>
            <a:normAutofit/>
          </a:bodyPr>
          <a:lstStyle/>
          <a:p>
            <a:pPr defTabSz="685800" fontAlgn="base">
              <a:spcAft>
                <a:spcPct val="0"/>
              </a:spcAft>
              <a:defRPr/>
            </a:pPr>
            <a:r>
              <a:rPr lang="en-GB" dirty="0"/>
              <a:t>1b. Topological Sorting</a:t>
            </a:r>
            <a:endParaRPr lang="en-AU" dirty="0">
              <a:effectLst/>
            </a:endParaRPr>
          </a:p>
        </p:txBody>
      </p:sp>
    </p:spTree>
    <p:extLst>
      <p:ext uri="{BB962C8B-B14F-4D97-AF65-F5344CB8AC3E}">
        <p14:creationId xmlns:p14="http://schemas.microsoft.com/office/powerpoint/2010/main" val="27643729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1BD8AC-7495-40BF-97A3-432615ECCFD2}"/>
              </a:ext>
            </a:extLst>
          </p:cNvPr>
          <p:cNvSpPr>
            <a:spLocks noGrp="1"/>
          </p:cNvSpPr>
          <p:nvPr>
            <p:ph type="title"/>
          </p:nvPr>
        </p:nvSpPr>
        <p:spPr/>
        <p:txBody>
          <a:bodyPr/>
          <a:lstStyle/>
          <a:p>
            <a:r>
              <a:rPr lang="en-US" dirty="0"/>
              <a:t>Imagine the following problems</a:t>
            </a:r>
            <a:endParaRPr lang="en-GB" dirty="0"/>
          </a:p>
        </p:txBody>
      </p:sp>
      <p:sp>
        <p:nvSpPr>
          <p:cNvPr id="5" name="object 4">
            <a:extLst>
              <a:ext uri="{FF2B5EF4-FFF2-40B4-BE49-F238E27FC236}">
                <a16:creationId xmlns:a16="http://schemas.microsoft.com/office/drawing/2014/main" id="{4590B0D7-44F0-4CA1-BB7F-2EB85420583E}"/>
              </a:ext>
            </a:extLst>
          </p:cNvPr>
          <p:cNvSpPr/>
          <p:nvPr/>
        </p:nvSpPr>
        <p:spPr>
          <a:xfrm>
            <a:off x="885645" y="970146"/>
            <a:ext cx="3103425" cy="1990472"/>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804AE8C1-36DE-49B6-944B-70205265F79A}"/>
              </a:ext>
            </a:extLst>
          </p:cNvPr>
          <p:cNvSpPr txBox="1"/>
          <p:nvPr/>
        </p:nvSpPr>
        <p:spPr>
          <a:xfrm>
            <a:off x="255357" y="3028241"/>
            <a:ext cx="4194723" cy="1884106"/>
          </a:xfrm>
          <a:prstGeom prst="rect">
            <a:avLst/>
          </a:prstGeom>
        </p:spPr>
        <p:txBody>
          <a:bodyPr vert="horz" wrap="square" lIns="0" tIns="6985" rIns="0" bIns="0" rtlCol="0">
            <a:spAutoFit/>
          </a:bodyPr>
          <a:lstStyle/>
          <a:p>
            <a:pPr marL="12700" marR="5080" algn="ctr">
              <a:lnSpc>
                <a:spcPct val="102600"/>
              </a:lnSpc>
              <a:spcBef>
                <a:spcPts val="55"/>
              </a:spcBef>
            </a:pPr>
            <a:r>
              <a:rPr sz="2400" spc="-5" dirty="0">
                <a:solidFill>
                  <a:schemeClr val="accent2"/>
                </a:solidFill>
                <a:latin typeface="Arial"/>
                <a:cs typeface="Arial"/>
              </a:rPr>
              <a:t>Job scheduling</a:t>
            </a:r>
            <a:r>
              <a:rPr lang="en-US" sz="2400" spc="-5" dirty="0">
                <a:solidFill>
                  <a:schemeClr val="accent2"/>
                </a:solidFill>
                <a:latin typeface="Arial"/>
                <a:cs typeface="Arial"/>
              </a:rPr>
              <a:t> </a:t>
            </a:r>
            <a:r>
              <a:rPr sz="2400" spc="-5" dirty="0">
                <a:solidFill>
                  <a:schemeClr val="accent2"/>
                </a:solidFill>
                <a:latin typeface="Arial"/>
                <a:cs typeface="Arial"/>
              </a:rPr>
              <a:t>with</a:t>
            </a:r>
            <a:r>
              <a:rPr lang="en-GB" sz="2400" spc="-5" dirty="0">
                <a:solidFill>
                  <a:schemeClr val="accent2"/>
                </a:solidFill>
                <a:latin typeface="Arial"/>
                <a:cs typeface="Arial"/>
              </a:rPr>
              <a:t> </a:t>
            </a:r>
            <a:r>
              <a:rPr sz="2400" spc="-5" dirty="0">
                <a:solidFill>
                  <a:schemeClr val="accent2"/>
                </a:solidFill>
                <a:latin typeface="Arial"/>
                <a:cs typeface="Arial"/>
              </a:rPr>
              <a:t>order dependencies</a:t>
            </a:r>
            <a:endParaRPr lang="en-US" sz="2400" spc="-5" dirty="0">
              <a:solidFill>
                <a:schemeClr val="accent2"/>
              </a:solidFill>
              <a:latin typeface="Arial"/>
              <a:cs typeface="Arial"/>
            </a:endParaRPr>
          </a:p>
          <a:p>
            <a:pPr marL="12700" marR="5080" algn="ctr">
              <a:lnSpc>
                <a:spcPct val="102600"/>
              </a:lnSpc>
              <a:spcBef>
                <a:spcPts val="55"/>
              </a:spcBef>
            </a:pPr>
            <a:r>
              <a:rPr sz="2400" spc="-10" dirty="0">
                <a:latin typeface="Arial"/>
                <a:cs typeface="Arial"/>
              </a:rPr>
              <a:t>What </a:t>
            </a:r>
            <a:r>
              <a:rPr sz="2400" spc="-5" dirty="0">
                <a:latin typeface="Arial"/>
                <a:cs typeface="Arial"/>
              </a:rPr>
              <a:t>is the order</a:t>
            </a:r>
            <a:r>
              <a:rPr sz="2400" spc="-70" dirty="0">
                <a:latin typeface="Arial"/>
                <a:cs typeface="Arial"/>
              </a:rPr>
              <a:t> </a:t>
            </a:r>
            <a:r>
              <a:rPr sz="2400" spc="-5" dirty="0">
                <a:latin typeface="Arial"/>
                <a:cs typeface="Arial"/>
              </a:rPr>
              <a:t>the</a:t>
            </a:r>
            <a:r>
              <a:rPr lang="en-GB" sz="2400" spc="-5" dirty="0">
                <a:latin typeface="Arial"/>
                <a:cs typeface="Arial"/>
              </a:rPr>
              <a:t> </a:t>
            </a:r>
            <a:r>
              <a:rPr sz="2400" spc="-5" dirty="0">
                <a:latin typeface="Arial"/>
                <a:cs typeface="Arial"/>
              </a:rPr>
              <a:t>jobs should </a:t>
            </a:r>
            <a:r>
              <a:rPr sz="2400" spc="-10" dirty="0">
                <a:latin typeface="Arial"/>
                <a:cs typeface="Arial"/>
              </a:rPr>
              <a:t>be</a:t>
            </a:r>
            <a:r>
              <a:rPr lang="en-GB" sz="2400" spc="-10" dirty="0">
                <a:latin typeface="Arial"/>
                <a:cs typeface="Arial"/>
              </a:rPr>
              <a:t> </a:t>
            </a:r>
            <a:r>
              <a:rPr sz="2400" spc="-5" dirty="0">
                <a:latin typeface="Arial"/>
                <a:cs typeface="Arial"/>
              </a:rPr>
              <a:t>processed to </a:t>
            </a:r>
            <a:r>
              <a:rPr sz="2400" spc="-20" dirty="0">
                <a:latin typeface="Arial"/>
                <a:cs typeface="Arial"/>
              </a:rPr>
              <a:t>avoid</a:t>
            </a:r>
            <a:r>
              <a:rPr lang="en-GB" sz="2400" spc="-20" dirty="0">
                <a:latin typeface="Arial"/>
                <a:cs typeface="Arial"/>
              </a:rPr>
              <a:t> </a:t>
            </a:r>
            <a:r>
              <a:rPr sz="2400" spc="-5" dirty="0">
                <a:latin typeface="Arial"/>
                <a:cs typeface="Arial"/>
              </a:rPr>
              <a:t>breaking these</a:t>
            </a:r>
            <a:r>
              <a:rPr lang="en-GB" sz="2400" spc="-5" dirty="0">
                <a:latin typeface="Arial"/>
                <a:cs typeface="Arial"/>
              </a:rPr>
              <a:t> </a:t>
            </a:r>
            <a:r>
              <a:rPr sz="2400" spc="-5" dirty="0">
                <a:latin typeface="Arial"/>
                <a:cs typeface="Arial"/>
              </a:rPr>
              <a:t>dependencies?</a:t>
            </a:r>
            <a:endParaRPr sz="2400" dirty="0">
              <a:latin typeface="Arial"/>
              <a:cs typeface="Arial"/>
            </a:endParaRPr>
          </a:p>
        </p:txBody>
      </p:sp>
      <p:sp>
        <p:nvSpPr>
          <p:cNvPr id="7" name="object 6">
            <a:extLst>
              <a:ext uri="{FF2B5EF4-FFF2-40B4-BE49-F238E27FC236}">
                <a16:creationId xmlns:a16="http://schemas.microsoft.com/office/drawing/2014/main" id="{36FA7CF9-4FA0-4DE4-99E5-3E32C0AB1DFA}"/>
              </a:ext>
            </a:extLst>
          </p:cNvPr>
          <p:cNvSpPr/>
          <p:nvPr/>
        </p:nvSpPr>
        <p:spPr>
          <a:xfrm>
            <a:off x="5523719" y="996237"/>
            <a:ext cx="2747791" cy="2032613"/>
          </a:xfrm>
          <a:prstGeom prst="rect">
            <a:avLst/>
          </a:prstGeom>
          <a:blipFill>
            <a:blip r:embed="rId3" cstate="print"/>
            <a:stretch>
              <a:fillRect/>
            </a:stretch>
          </a:blipFill>
        </p:spPr>
        <p:txBody>
          <a:bodyPr wrap="square" lIns="0" tIns="0" rIns="0" bIns="0" rtlCol="0"/>
          <a:lstStyle/>
          <a:p>
            <a:endParaRPr/>
          </a:p>
        </p:txBody>
      </p:sp>
      <p:sp>
        <p:nvSpPr>
          <p:cNvPr id="8" name="object 7">
            <a:extLst>
              <a:ext uri="{FF2B5EF4-FFF2-40B4-BE49-F238E27FC236}">
                <a16:creationId xmlns:a16="http://schemas.microsoft.com/office/drawing/2014/main" id="{439339AB-D44C-424C-915A-B0A6B3B8D9A3}"/>
              </a:ext>
            </a:extLst>
          </p:cNvPr>
          <p:cNvSpPr txBox="1"/>
          <p:nvPr/>
        </p:nvSpPr>
        <p:spPr>
          <a:xfrm>
            <a:off x="4701541" y="3028241"/>
            <a:ext cx="4442459" cy="1909754"/>
          </a:xfrm>
          <a:prstGeom prst="rect">
            <a:avLst/>
          </a:prstGeom>
        </p:spPr>
        <p:txBody>
          <a:bodyPr vert="horz" wrap="square" lIns="0" tIns="6985" rIns="0" bIns="0" rtlCol="0">
            <a:spAutoFit/>
          </a:bodyPr>
          <a:lstStyle/>
          <a:p>
            <a:pPr marL="12700" marR="5080" algn="ctr">
              <a:lnSpc>
                <a:spcPct val="102600"/>
              </a:lnSpc>
              <a:spcBef>
                <a:spcPts val="55"/>
              </a:spcBef>
            </a:pPr>
            <a:r>
              <a:rPr sz="2400" spc="-5" dirty="0">
                <a:solidFill>
                  <a:schemeClr val="accent2"/>
                </a:solidFill>
                <a:latin typeface="Arial"/>
                <a:cs typeface="Arial"/>
              </a:rPr>
              <a:t>Subject</a:t>
            </a:r>
            <a:r>
              <a:rPr sz="2400" spc="-85" dirty="0">
                <a:solidFill>
                  <a:schemeClr val="accent2"/>
                </a:solidFill>
                <a:latin typeface="Arial"/>
                <a:cs typeface="Arial"/>
              </a:rPr>
              <a:t> </a:t>
            </a:r>
            <a:r>
              <a:rPr sz="2400" spc="-5" dirty="0">
                <a:solidFill>
                  <a:schemeClr val="accent2"/>
                </a:solidFill>
                <a:latin typeface="Arial"/>
                <a:cs typeface="Arial"/>
              </a:rPr>
              <a:t>selection</a:t>
            </a:r>
            <a:r>
              <a:rPr lang="en-US" sz="2400" spc="-5" dirty="0">
                <a:solidFill>
                  <a:schemeClr val="accent2"/>
                </a:solidFill>
                <a:latin typeface="Arial"/>
                <a:cs typeface="Arial"/>
              </a:rPr>
              <a:t> </a:t>
            </a:r>
          </a:p>
          <a:p>
            <a:pPr marL="12700" marR="5080" algn="ctr">
              <a:lnSpc>
                <a:spcPct val="102600"/>
              </a:lnSpc>
              <a:spcBef>
                <a:spcPts val="55"/>
              </a:spcBef>
            </a:pPr>
            <a:endParaRPr lang="en-US" sz="2400" spc="-5" dirty="0">
              <a:solidFill>
                <a:srgbClr val="0000FF"/>
              </a:solidFill>
              <a:latin typeface="Arial"/>
              <a:cs typeface="Arial"/>
            </a:endParaRPr>
          </a:p>
          <a:p>
            <a:pPr marL="12700" marR="5080" algn="ctr">
              <a:lnSpc>
                <a:spcPct val="102600"/>
              </a:lnSpc>
              <a:spcBef>
                <a:spcPts val="55"/>
              </a:spcBef>
            </a:pPr>
            <a:r>
              <a:rPr sz="2400" spc="-10" dirty="0">
                <a:latin typeface="Arial"/>
                <a:cs typeface="Arial"/>
              </a:rPr>
              <a:t>What</a:t>
            </a:r>
            <a:r>
              <a:rPr lang="en-GB" sz="2400" spc="-10" dirty="0">
                <a:latin typeface="Arial"/>
                <a:cs typeface="Arial"/>
              </a:rPr>
              <a:t> </a:t>
            </a:r>
            <a:r>
              <a:rPr sz="2400" spc="-5" dirty="0">
                <a:latin typeface="Arial"/>
                <a:cs typeface="Arial"/>
              </a:rPr>
              <a:t>are the order the</a:t>
            </a:r>
            <a:r>
              <a:rPr lang="en-GB" sz="2400" spc="-5" dirty="0">
                <a:latin typeface="Arial"/>
                <a:cs typeface="Arial"/>
              </a:rPr>
              <a:t> </a:t>
            </a:r>
            <a:r>
              <a:rPr sz="2400" spc="-5" dirty="0">
                <a:latin typeface="Arial"/>
                <a:cs typeface="Arial"/>
              </a:rPr>
              <a:t>subjects could </a:t>
            </a:r>
            <a:r>
              <a:rPr sz="2400" spc="-10" dirty="0">
                <a:latin typeface="Arial"/>
                <a:cs typeface="Arial"/>
              </a:rPr>
              <a:t>be</a:t>
            </a:r>
            <a:r>
              <a:rPr lang="en-GB" sz="2400" spc="-10" dirty="0">
                <a:latin typeface="Arial"/>
                <a:cs typeface="Arial"/>
              </a:rPr>
              <a:t> </a:t>
            </a:r>
            <a:r>
              <a:rPr sz="2400" spc="-10" dirty="0">
                <a:latin typeface="Arial"/>
                <a:cs typeface="Arial"/>
              </a:rPr>
              <a:t>taken </a:t>
            </a:r>
            <a:r>
              <a:rPr sz="2400" spc="-5" dirty="0">
                <a:latin typeface="Arial"/>
                <a:cs typeface="Arial"/>
              </a:rPr>
              <a:t>to ensure </a:t>
            </a:r>
            <a:r>
              <a:rPr sz="2400" spc="-15" dirty="0">
                <a:latin typeface="Arial"/>
                <a:cs typeface="Arial"/>
              </a:rPr>
              <a:t>we</a:t>
            </a:r>
            <a:r>
              <a:rPr lang="en-GB" sz="2400" spc="-15" dirty="0">
                <a:latin typeface="Arial"/>
                <a:cs typeface="Arial"/>
              </a:rPr>
              <a:t> </a:t>
            </a:r>
            <a:r>
              <a:rPr sz="2400" spc="-20" dirty="0">
                <a:latin typeface="Arial"/>
                <a:cs typeface="Arial"/>
              </a:rPr>
              <a:t>have </a:t>
            </a:r>
            <a:r>
              <a:rPr sz="2400" spc="-5" dirty="0">
                <a:latin typeface="Arial"/>
                <a:cs typeface="Arial"/>
              </a:rPr>
              <a:t>all</a:t>
            </a:r>
            <a:r>
              <a:rPr lang="en-US" sz="2400" spc="-5" dirty="0">
                <a:latin typeface="Arial"/>
                <a:cs typeface="Arial"/>
              </a:rPr>
              <a:t> the </a:t>
            </a:r>
            <a:r>
              <a:rPr sz="2400" spc="-5" dirty="0">
                <a:latin typeface="Arial"/>
                <a:cs typeface="Arial"/>
              </a:rPr>
              <a:t>pre-requisites?</a:t>
            </a:r>
            <a:endParaRPr sz="2400" dirty="0">
              <a:latin typeface="Arial"/>
              <a:cs typeface="Arial"/>
            </a:endParaRPr>
          </a:p>
        </p:txBody>
      </p:sp>
    </p:spTree>
    <p:extLst>
      <p:ext uri="{BB962C8B-B14F-4D97-AF65-F5344CB8AC3E}">
        <p14:creationId xmlns:p14="http://schemas.microsoft.com/office/powerpoint/2010/main" val="268779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140E58-858A-4667-8EB3-02CAB3630013}"/>
              </a:ext>
            </a:extLst>
          </p:cNvPr>
          <p:cNvSpPr>
            <a:spLocks noGrp="1"/>
          </p:cNvSpPr>
          <p:nvPr>
            <p:ph idx="1"/>
          </p:nvPr>
        </p:nvSpPr>
        <p:spPr/>
        <p:txBody>
          <a:bodyPr/>
          <a:lstStyle/>
          <a:p>
            <a:pPr marL="0" indent="0">
              <a:lnSpc>
                <a:spcPct val="100000"/>
              </a:lnSpc>
              <a:spcBef>
                <a:spcPts val="434"/>
              </a:spcBef>
              <a:buNone/>
            </a:pPr>
            <a:r>
              <a:rPr lang="en-AU" spc="-5" dirty="0"/>
              <a:t>There are </a:t>
            </a:r>
            <a:r>
              <a:rPr lang="en-AU" spc="-10" dirty="0"/>
              <a:t>two different </a:t>
            </a:r>
            <a:r>
              <a:rPr lang="en-AU" spc="-5" dirty="0"/>
              <a:t>approaches to </a:t>
            </a:r>
            <a:r>
              <a:rPr lang="en-AU" spc="-15" dirty="0"/>
              <a:t>solve </a:t>
            </a:r>
            <a:r>
              <a:rPr lang="en-AU" spc="-5" dirty="0"/>
              <a:t>this</a:t>
            </a:r>
            <a:r>
              <a:rPr lang="en-AU" spc="-10" dirty="0"/>
              <a:t> problem:</a:t>
            </a:r>
            <a:endParaRPr lang="en-AU" dirty="0"/>
          </a:p>
          <a:p>
            <a:pPr>
              <a:lnSpc>
                <a:spcPct val="100000"/>
              </a:lnSpc>
              <a:spcBef>
                <a:spcPts val="434"/>
              </a:spcBef>
            </a:pPr>
            <a:r>
              <a:rPr lang="en-AU" spc="-10" dirty="0"/>
              <a:t>DFS Method</a:t>
            </a:r>
            <a:endParaRPr lang="en-AU" dirty="0"/>
          </a:p>
          <a:p>
            <a:pPr>
              <a:lnSpc>
                <a:spcPct val="100000"/>
              </a:lnSpc>
              <a:spcBef>
                <a:spcPts val="434"/>
              </a:spcBef>
            </a:pPr>
            <a:r>
              <a:rPr lang="en-AU" spc="-5" dirty="0"/>
              <a:t>Source </a:t>
            </a:r>
            <a:r>
              <a:rPr lang="en-AU" spc="-15" dirty="0"/>
              <a:t>Removal </a:t>
            </a:r>
            <a:r>
              <a:rPr lang="en-AU" spc="-10" dirty="0"/>
              <a:t>Method (focus </a:t>
            </a:r>
            <a:r>
              <a:rPr lang="en-AU" spc="-5" dirty="0"/>
              <a:t>of this</a:t>
            </a:r>
            <a:r>
              <a:rPr lang="en-AU" dirty="0"/>
              <a:t> </a:t>
            </a:r>
            <a:r>
              <a:rPr lang="en-AU" spc="-5" dirty="0"/>
              <a:t>lecture)</a:t>
            </a:r>
            <a:endParaRPr lang="en-AU" dirty="0"/>
          </a:p>
          <a:p>
            <a:pPr marL="0" indent="0">
              <a:buNone/>
            </a:pPr>
            <a:endParaRPr lang="en-AU" dirty="0"/>
          </a:p>
        </p:txBody>
      </p:sp>
      <p:sp>
        <p:nvSpPr>
          <p:cNvPr id="3" name="Title 2">
            <a:extLst>
              <a:ext uri="{FF2B5EF4-FFF2-40B4-BE49-F238E27FC236}">
                <a16:creationId xmlns:a16="http://schemas.microsoft.com/office/drawing/2014/main" id="{0EA303F6-0EEB-4A3E-B974-96275906B817}"/>
              </a:ext>
            </a:extLst>
          </p:cNvPr>
          <p:cNvSpPr>
            <a:spLocks noGrp="1"/>
          </p:cNvSpPr>
          <p:nvPr>
            <p:ph type="title"/>
          </p:nvPr>
        </p:nvSpPr>
        <p:spPr/>
        <p:txBody>
          <a:bodyPr/>
          <a:lstStyle/>
          <a:p>
            <a:r>
              <a:rPr lang="en-AU" dirty="0"/>
              <a:t>Topological sort – Approaches</a:t>
            </a:r>
          </a:p>
        </p:txBody>
      </p:sp>
    </p:spTree>
    <p:extLst>
      <p:ext uri="{BB962C8B-B14F-4D97-AF65-F5344CB8AC3E}">
        <p14:creationId xmlns:p14="http://schemas.microsoft.com/office/powerpoint/2010/main" val="24153467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78B4A2-D0E4-4616-859A-F65340A7B2D1}"/>
              </a:ext>
            </a:extLst>
          </p:cNvPr>
          <p:cNvSpPr>
            <a:spLocks noGrp="1"/>
          </p:cNvSpPr>
          <p:nvPr>
            <p:ph idx="1"/>
          </p:nvPr>
        </p:nvSpPr>
        <p:spPr/>
        <p:txBody>
          <a:bodyPr/>
          <a:lstStyle/>
          <a:p>
            <a:pPr marL="0" indent="0">
              <a:lnSpc>
                <a:spcPct val="100000"/>
              </a:lnSpc>
              <a:spcBef>
                <a:spcPts val="635"/>
              </a:spcBef>
              <a:buNone/>
            </a:pPr>
            <a:r>
              <a:rPr lang="en-AU" b="1" dirty="0"/>
              <a:t>Source Removal Method:</a:t>
            </a:r>
          </a:p>
          <a:p>
            <a:pPr marL="457200" indent="-457200">
              <a:lnSpc>
                <a:spcPct val="100000"/>
              </a:lnSpc>
              <a:spcBef>
                <a:spcPts val="635"/>
              </a:spcBef>
              <a:buFont typeface="+mj-lt"/>
              <a:buAutoNum type="arabicPeriod"/>
            </a:pPr>
            <a:r>
              <a:rPr lang="en-AU" dirty="0"/>
              <a:t>Choose a source vertex</a:t>
            </a:r>
          </a:p>
          <a:p>
            <a:pPr marL="457200" indent="-457200">
              <a:lnSpc>
                <a:spcPct val="100000"/>
              </a:lnSpc>
              <a:spcBef>
                <a:spcPts val="635"/>
              </a:spcBef>
              <a:buFont typeface="+mj-lt"/>
              <a:buAutoNum type="arabicPeriod"/>
            </a:pPr>
            <a:r>
              <a:rPr lang="en-AU" dirty="0"/>
              <a:t>A source vertex is the one that has </a:t>
            </a:r>
            <a:r>
              <a:rPr lang="en-AU" b="1" i="1" dirty="0"/>
              <a:t>no incoming edges</a:t>
            </a:r>
          </a:p>
          <a:p>
            <a:pPr marL="457200" indent="-457200">
              <a:lnSpc>
                <a:spcPct val="100000"/>
              </a:lnSpc>
              <a:spcBef>
                <a:spcPts val="635"/>
              </a:spcBef>
              <a:buFont typeface="+mj-lt"/>
              <a:buAutoNum type="arabicPeriod"/>
            </a:pPr>
            <a:r>
              <a:rPr lang="en-AU" dirty="0"/>
              <a:t>Delete the vertex and all incident edges and append the vertex to topological ordered list</a:t>
            </a:r>
          </a:p>
          <a:p>
            <a:pPr marL="457200" indent="-457200">
              <a:lnSpc>
                <a:spcPct val="100000"/>
              </a:lnSpc>
              <a:spcBef>
                <a:spcPts val="635"/>
              </a:spcBef>
              <a:buFont typeface="+mj-lt"/>
              <a:buAutoNum type="arabicPeriod"/>
            </a:pPr>
            <a:r>
              <a:rPr lang="en-AU" dirty="0"/>
              <a:t>Repeat the selection of a source vertex and deletion process for the remaining graph until no vertices are left</a:t>
            </a:r>
          </a:p>
          <a:p>
            <a:pPr marL="0" indent="0">
              <a:buNone/>
            </a:pPr>
            <a:endParaRPr lang="en-AU" dirty="0"/>
          </a:p>
        </p:txBody>
      </p:sp>
      <p:sp>
        <p:nvSpPr>
          <p:cNvPr id="3" name="Title 2">
            <a:extLst>
              <a:ext uri="{FF2B5EF4-FFF2-40B4-BE49-F238E27FC236}">
                <a16:creationId xmlns:a16="http://schemas.microsoft.com/office/drawing/2014/main" id="{CCF96690-F92E-4017-8362-4D9D5788807D}"/>
              </a:ext>
            </a:extLst>
          </p:cNvPr>
          <p:cNvSpPr>
            <a:spLocks noGrp="1"/>
          </p:cNvSpPr>
          <p:nvPr>
            <p:ph type="title"/>
          </p:nvPr>
        </p:nvSpPr>
        <p:spPr/>
        <p:txBody>
          <a:bodyPr/>
          <a:lstStyle/>
          <a:p>
            <a:endParaRPr lang="en-AU"/>
          </a:p>
        </p:txBody>
      </p:sp>
    </p:spTree>
    <p:extLst>
      <p:ext uri="{BB962C8B-B14F-4D97-AF65-F5344CB8AC3E}">
        <p14:creationId xmlns:p14="http://schemas.microsoft.com/office/powerpoint/2010/main" val="253154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2361A52-5336-4662-BD43-9301E64043B6}"/>
              </a:ext>
            </a:extLst>
          </p:cNvPr>
          <p:cNvPicPr>
            <a:picLocks noGrp="1" noChangeAspect="1"/>
          </p:cNvPicPr>
          <p:nvPr>
            <p:ph idx="1"/>
          </p:nvPr>
        </p:nvPicPr>
        <p:blipFill>
          <a:blip r:embed="rId2"/>
          <a:stretch>
            <a:fillRect/>
          </a:stretch>
        </p:blipFill>
        <p:spPr>
          <a:xfrm>
            <a:off x="727755" y="903288"/>
            <a:ext cx="7664678" cy="3794125"/>
          </a:xfrm>
          <a:prstGeom prst="rect">
            <a:avLst/>
          </a:prstGeom>
        </p:spPr>
      </p:pic>
      <p:sp>
        <p:nvSpPr>
          <p:cNvPr id="3" name="Title 2">
            <a:extLst>
              <a:ext uri="{FF2B5EF4-FFF2-40B4-BE49-F238E27FC236}">
                <a16:creationId xmlns:a16="http://schemas.microsoft.com/office/drawing/2014/main" id="{C1246D16-0B5C-47D8-90D3-CE81AD1D6936}"/>
              </a:ext>
            </a:extLst>
          </p:cNvPr>
          <p:cNvSpPr>
            <a:spLocks noGrp="1"/>
          </p:cNvSpPr>
          <p:nvPr>
            <p:ph type="title"/>
          </p:nvPr>
        </p:nvSpPr>
        <p:spPr/>
        <p:txBody>
          <a:bodyPr/>
          <a:lstStyle/>
          <a:p>
            <a:r>
              <a:rPr lang="en-AU" dirty="0"/>
              <a:t>Topological sort – Demo</a:t>
            </a:r>
          </a:p>
        </p:txBody>
      </p:sp>
    </p:spTree>
    <p:extLst>
      <p:ext uri="{BB962C8B-B14F-4D97-AF65-F5344CB8AC3E}">
        <p14:creationId xmlns:p14="http://schemas.microsoft.com/office/powerpoint/2010/main" val="3350079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477FDE-8A69-446D-8AA8-6FC55741174B}"/>
              </a:ext>
            </a:extLst>
          </p:cNvPr>
          <p:cNvSpPr>
            <a:spLocks noGrp="1"/>
          </p:cNvSpPr>
          <p:nvPr>
            <p:ph idx="1"/>
          </p:nvPr>
        </p:nvSpPr>
        <p:spPr>
          <a:solidFill>
            <a:srgbClr val="FFFFFF"/>
          </a:solidFill>
        </p:spPr>
        <p:txBody>
          <a:bodyPr/>
          <a:lstStyle/>
          <a:p>
            <a:endParaRPr lang="en-AU" dirty="0"/>
          </a:p>
        </p:txBody>
      </p:sp>
      <p:sp>
        <p:nvSpPr>
          <p:cNvPr id="3" name="Title 2">
            <a:extLst>
              <a:ext uri="{FF2B5EF4-FFF2-40B4-BE49-F238E27FC236}">
                <a16:creationId xmlns:a16="http://schemas.microsoft.com/office/drawing/2014/main" id="{4CA44E83-4E5C-421F-88E8-26B8347C40F9}"/>
              </a:ext>
            </a:extLst>
          </p:cNvPr>
          <p:cNvSpPr>
            <a:spLocks noGrp="1"/>
          </p:cNvSpPr>
          <p:nvPr>
            <p:ph type="title"/>
          </p:nvPr>
        </p:nvSpPr>
        <p:spPr/>
        <p:txBody>
          <a:bodyPr/>
          <a:lstStyle/>
          <a:p>
            <a:r>
              <a:rPr lang="en-AU" dirty="0"/>
              <a:t>Topological sort – Demo</a:t>
            </a:r>
          </a:p>
        </p:txBody>
      </p:sp>
      <p:pic>
        <p:nvPicPr>
          <p:cNvPr id="6" name="Picture 5">
            <a:extLst>
              <a:ext uri="{FF2B5EF4-FFF2-40B4-BE49-F238E27FC236}">
                <a16:creationId xmlns:a16="http://schemas.microsoft.com/office/drawing/2014/main" id="{88860886-225B-46B3-AB05-190E8E395812}"/>
              </a:ext>
            </a:extLst>
          </p:cNvPr>
          <p:cNvPicPr>
            <a:picLocks noChangeAspect="1"/>
          </p:cNvPicPr>
          <p:nvPr/>
        </p:nvPicPr>
        <p:blipFill>
          <a:blip r:embed="rId2"/>
          <a:stretch>
            <a:fillRect/>
          </a:stretch>
        </p:blipFill>
        <p:spPr>
          <a:xfrm>
            <a:off x="219694" y="1543588"/>
            <a:ext cx="8704612" cy="3153103"/>
          </a:xfrm>
          <a:prstGeom prst="rect">
            <a:avLst/>
          </a:prstGeom>
        </p:spPr>
      </p:pic>
    </p:spTree>
    <p:extLst>
      <p:ext uri="{BB962C8B-B14F-4D97-AF65-F5344CB8AC3E}">
        <p14:creationId xmlns:p14="http://schemas.microsoft.com/office/powerpoint/2010/main" val="3526102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F0BF22-127E-4D7F-8CB0-360E47D9163E}"/>
              </a:ext>
            </a:extLst>
          </p:cNvPr>
          <p:cNvSpPr>
            <a:spLocks noGrp="1"/>
          </p:cNvSpPr>
          <p:nvPr>
            <p:ph idx="1"/>
          </p:nvPr>
        </p:nvSpPr>
        <p:spPr>
          <a:solidFill>
            <a:srgbClr val="FFFFFF"/>
          </a:solidFill>
        </p:spPr>
        <p:txBody>
          <a:bodyPr/>
          <a:lstStyle/>
          <a:p>
            <a:endParaRPr lang="en-AU" dirty="0"/>
          </a:p>
        </p:txBody>
      </p:sp>
      <p:sp>
        <p:nvSpPr>
          <p:cNvPr id="3" name="Title 2">
            <a:extLst>
              <a:ext uri="{FF2B5EF4-FFF2-40B4-BE49-F238E27FC236}">
                <a16:creationId xmlns:a16="http://schemas.microsoft.com/office/drawing/2014/main" id="{CEB7DBC3-1872-4661-BB9D-C5AD473FBC2A}"/>
              </a:ext>
            </a:extLst>
          </p:cNvPr>
          <p:cNvSpPr>
            <a:spLocks noGrp="1"/>
          </p:cNvSpPr>
          <p:nvPr>
            <p:ph type="title"/>
          </p:nvPr>
        </p:nvSpPr>
        <p:spPr/>
        <p:txBody>
          <a:bodyPr/>
          <a:lstStyle/>
          <a:p>
            <a:r>
              <a:rPr lang="en-AU" dirty="0"/>
              <a:t>Topological sort – Demo</a:t>
            </a:r>
          </a:p>
        </p:txBody>
      </p:sp>
      <p:pic>
        <p:nvPicPr>
          <p:cNvPr id="4" name="Picture 3">
            <a:extLst>
              <a:ext uri="{FF2B5EF4-FFF2-40B4-BE49-F238E27FC236}">
                <a16:creationId xmlns:a16="http://schemas.microsoft.com/office/drawing/2014/main" id="{63D3A169-BDEC-4C01-9CC6-65D70AA9D232}"/>
              </a:ext>
            </a:extLst>
          </p:cNvPr>
          <p:cNvPicPr>
            <a:picLocks noChangeAspect="1"/>
          </p:cNvPicPr>
          <p:nvPr/>
        </p:nvPicPr>
        <p:blipFill>
          <a:blip r:embed="rId2"/>
          <a:stretch>
            <a:fillRect/>
          </a:stretch>
        </p:blipFill>
        <p:spPr>
          <a:xfrm>
            <a:off x="219694" y="1121700"/>
            <a:ext cx="8672058" cy="3574991"/>
          </a:xfrm>
          <a:prstGeom prst="rect">
            <a:avLst/>
          </a:prstGeom>
        </p:spPr>
      </p:pic>
    </p:spTree>
    <p:extLst>
      <p:ext uri="{BB962C8B-B14F-4D97-AF65-F5344CB8AC3E}">
        <p14:creationId xmlns:p14="http://schemas.microsoft.com/office/powerpoint/2010/main" val="3768727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F0BF22-127E-4D7F-8CB0-360E47D9163E}"/>
              </a:ext>
            </a:extLst>
          </p:cNvPr>
          <p:cNvSpPr>
            <a:spLocks noGrp="1"/>
          </p:cNvSpPr>
          <p:nvPr>
            <p:ph idx="1"/>
          </p:nvPr>
        </p:nvSpPr>
        <p:spPr>
          <a:solidFill>
            <a:srgbClr val="FFFFFF"/>
          </a:solidFill>
        </p:spPr>
        <p:txBody>
          <a:bodyPr/>
          <a:lstStyle/>
          <a:p>
            <a:endParaRPr lang="en-AU" dirty="0"/>
          </a:p>
        </p:txBody>
      </p:sp>
      <p:sp>
        <p:nvSpPr>
          <p:cNvPr id="3" name="Title 2">
            <a:extLst>
              <a:ext uri="{FF2B5EF4-FFF2-40B4-BE49-F238E27FC236}">
                <a16:creationId xmlns:a16="http://schemas.microsoft.com/office/drawing/2014/main" id="{CEB7DBC3-1872-4661-BB9D-C5AD473FBC2A}"/>
              </a:ext>
            </a:extLst>
          </p:cNvPr>
          <p:cNvSpPr>
            <a:spLocks noGrp="1"/>
          </p:cNvSpPr>
          <p:nvPr>
            <p:ph type="title"/>
          </p:nvPr>
        </p:nvSpPr>
        <p:spPr/>
        <p:txBody>
          <a:bodyPr/>
          <a:lstStyle/>
          <a:p>
            <a:r>
              <a:rPr lang="en-AU" dirty="0"/>
              <a:t>Topological sort – Demo</a:t>
            </a:r>
          </a:p>
        </p:txBody>
      </p:sp>
      <p:pic>
        <p:nvPicPr>
          <p:cNvPr id="4" name="Picture 3">
            <a:extLst>
              <a:ext uri="{FF2B5EF4-FFF2-40B4-BE49-F238E27FC236}">
                <a16:creationId xmlns:a16="http://schemas.microsoft.com/office/drawing/2014/main" id="{63D3A169-BDEC-4C01-9CC6-65D70AA9D232}"/>
              </a:ext>
            </a:extLst>
          </p:cNvPr>
          <p:cNvPicPr>
            <a:picLocks noChangeAspect="1"/>
          </p:cNvPicPr>
          <p:nvPr/>
        </p:nvPicPr>
        <p:blipFill>
          <a:blip r:embed="rId2"/>
          <a:stretch>
            <a:fillRect/>
          </a:stretch>
        </p:blipFill>
        <p:spPr>
          <a:xfrm>
            <a:off x="219694" y="1128864"/>
            <a:ext cx="8672058" cy="3560662"/>
          </a:xfrm>
          <a:prstGeom prst="rect">
            <a:avLst/>
          </a:prstGeom>
        </p:spPr>
      </p:pic>
    </p:spTree>
    <p:extLst>
      <p:ext uri="{BB962C8B-B14F-4D97-AF65-F5344CB8AC3E}">
        <p14:creationId xmlns:p14="http://schemas.microsoft.com/office/powerpoint/2010/main" val="23056991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F0BF22-127E-4D7F-8CB0-360E47D9163E}"/>
              </a:ext>
            </a:extLst>
          </p:cNvPr>
          <p:cNvSpPr>
            <a:spLocks noGrp="1"/>
          </p:cNvSpPr>
          <p:nvPr>
            <p:ph idx="1"/>
          </p:nvPr>
        </p:nvSpPr>
        <p:spPr>
          <a:solidFill>
            <a:srgbClr val="FFFFFF"/>
          </a:solidFill>
        </p:spPr>
        <p:txBody>
          <a:bodyPr/>
          <a:lstStyle/>
          <a:p>
            <a:endParaRPr lang="en-AU" dirty="0"/>
          </a:p>
        </p:txBody>
      </p:sp>
      <p:sp>
        <p:nvSpPr>
          <p:cNvPr id="3" name="Title 2">
            <a:extLst>
              <a:ext uri="{FF2B5EF4-FFF2-40B4-BE49-F238E27FC236}">
                <a16:creationId xmlns:a16="http://schemas.microsoft.com/office/drawing/2014/main" id="{CEB7DBC3-1872-4661-BB9D-C5AD473FBC2A}"/>
              </a:ext>
            </a:extLst>
          </p:cNvPr>
          <p:cNvSpPr>
            <a:spLocks noGrp="1"/>
          </p:cNvSpPr>
          <p:nvPr>
            <p:ph type="title"/>
          </p:nvPr>
        </p:nvSpPr>
        <p:spPr/>
        <p:txBody>
          <a:bodyPr/>
          <a:lstStyle/>
          <a:p>
            <a:r>
              <a:rPr lang="en-AU" dirty="0"/>
              <a:t>Topological sort – Demo</a:t>
            </a:r>
          </a:p>
        </p:txBody>
      </p:sp>
      <p:pic>
        <p:nvPicPr>
          <p:cNvPr id="4" name="Picture 3">
            <a:extLst>
              <a:ext uri="{FF2B5EF4-FFF2-40B4-BE49-F238E27FC236}">
                <a16:creationId xmlns:a16="http://schemas.microsoft.com/office/drawing/2014/main" id="{63D3A169-BDEC-4C01-9CC6-65D70AA9D232}"/>
              </a:ext>
            </a:extLst>
          </p:cNvPr>
          <p:cNvPicPr>
            <a:picLocks noChangeAspect="1"/>
          </p:cNvPicPr>
          <p:nvPr/>
        </p:nvPicPr>
        <p:blipFill>
          <a:blip r:embed="rId2"/>
          <a:stretch>
            <a:fillRect/>
          </a:stretch>
        </p:blipFill>
        <p:spPr>
          <a:xfrm>
            <a:off x="382751" y="1086228"/>
            <a:ext cx="8148876" cy="3574991"/>
          </a:xfrm>
          <a:prstGeom prst="rect">
            <a:avLst/>
          </a:prstGeom>
        </p:spPr>
      </p:pic>
    </p:spTree>
    <p:extLst>
      <p:ext uri="{BB962C8B-B14F-4D97-AF65-F5344CB8AC3E}">
        <p14:creationId xmlns:p14="http://schemas.microsoft.com/office/powerpoint/2010/main" val="3244670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39AF6F-2725-4071-95ED-8FAB2C5F9BF8}"/>
              </a:ext>
            </a:extLst>
          </p:cNvPr>
          <p:cNvSpPr>
            <a:spLocks noGrp="1"/>
          </p:cNvSpPr>
          <p:nvPr>
            <p:ph idx="1"/>
          </p:nvPr>
        </p:nvSpPr>
        <p:spPr/>
        <p:txBody>
          <a:bodyPr>
            <a:noAutofit/>
          </a:bodyPr>
          <a:lstStyle/>
          <a:p>
            <a:pPr marL="400050">
              <a:lnSpc>
                <a:spcPct val="100000"/>
              </a:lnSpc>
              <a:spcBef>
                <a:spcPts val="1200"/>
              </a:spcBef>
            </a:pPr>
            <a:r>
              <a:rPr lang="en-US" dirty="0"/>
              <a:t>Understand the </a:t>
            </a:r>
            <a:r>
              <a:rPr lang="en-US" b="1" i="1" dirty="0">
                <a:solidFill>
                  <a:schemeClr val="tx2"/>
                </a:solidFill>
              </a:rPr>
              <a:t>Decrease &amp; Conquer </a:t>
            </a:r>
            <a:r>
              <a:rPr lang="en-US" dirty="0"/>
              <a:t>approach</a:t>
            </a:r>
          </a:p>
          <a:p>
            <a:pPr marL="400050">
              <a:lnSpc>
                <a:spcPct val="100000"/>
              </a:lnSpc>
              <a:spcBef>
                <a:spcPts val="1200"/>
              </a:spcBef>
            </a:pPr>
            <a:r>
              <a:rPr lang="en-US" dirty="0"/>
              <a:t>Understand and apply:</a:t>
            </a:r>
          </a:p>
          <a:p>
            <a:pPr marL="800100" lvl="1">
              <a:lnSpc>
                <a:spcPct val="100000"/>
              </a:lnSpc>
              <a:spcBef>
                <a:spcPts val="1200"/>
              </a:spcBef>
            </a:pPr>
            <a:r>
              <a:rPr lang="en-US" dirty="0"/>
              <a:t>Decrease-by-</a:t>
            </a:r>
            <a:r>
              <a:rPr lang="en-US" b="1" dirty="0">
                <a:solidFill>
                  <a:srgbClr val="C00000"/>
                </a:solidFill>
              </a:rPr>
              <a:t>a-constant </a:t>
            </a:r>
            <a:r>
              <a:rPr lang="en-US" dirty="0"/>
              <a:t>algorithms (Insertion Sort and Topological Sort)</a:t>
            </a:r>
          </a:p>
          <a:p>
            <a:pPr marL="800100" lvl="1">
              <a:lnSpc>
                <a:spcPct val="100000"/>
              </a:lnSpc>
              <a:spcBef>
                <a:spcPts val="1200"/>
              </a:spcBef>
            </a:pPr>
            <a:r>
              <a:rPr lang="en-US" dirty="0"/>
              <a:t>Decrease-by-</a:t>
            </a:r>
            <a:r>
              <a:rPr lang="en-US" b="1" dirty="0">
                <a:solidFill>
                  <a:srgbClr val="C00000"/>
                </a:solidFill>
              </a:rPr>
              <a:t>a-constant-factor</a:t>
            </a:r>
            <a:r>
              <a:rPr lang="en-US" dirty="0"/>
              <a:t> algorithms (Binary Search and Fake Coin problem)</a:t>
            </a:r>
          </a:p>
          <a:p>
            <a:pPr marL="800100" lvl="1">
              <a:lnSpc>
                <a:spcPct val="100000"/>
              </a:lnSpc>
              <a:spcBef>
                <a:spcPts val="1200"/>
              </a:spcBef>
            </a:pPr>
            <a:r>
              <a:rPr lang="en-GB" b="1" dirty="0">
                <a:solidFill>
                  <a:srgbClr val="C00000"/>
                </a:solidFill>
              </a:rPr>
              <a:t>Variable-size</a:t>
            </a:r>
            <a:r>
              <a:rPr lang="en-GB" dirty="0"/>
              <a:t> decrease algorithms (Binary Search Tree, Interpolation Search, and Quick Select)</a:t>
            </a:r>
          </a:p>
          <a:p>
            <a:pPr marL="1200150" lvl="2" indent="-342900">
              <a:lnSpc>
                <a:spcPct val="100000"/>
              </a:lnSpc>
              <a:spcBef>
                <a:spcPts val="1200"/>
              </a:spcBef>
            </a:pPr>
            <a:endParaRPr lang="en-GB" sz="2200" dirty="0"/>
          </a:p>
        </p:txBody>
      </p:sp>
      <p:sp>
        <p:nvSpPr>
          <p:cNvPr id="2" name="Title 1">
            <a:extLst>
              <a:ext uri="{FF2B5EF4-FFF2-40B4-BE49-F238E27FC236}">
                <a16:creationId xmlns:a16="http://schemas.microsoft.com/office/drawing/2014/main" id="{7A41CE5F-B4F8-4B3E-9218-BDA5CC658285}"/>
              </a:ext>
            </a:extLst>
          </p:cNvPr>
          <p:cNvSpPr>
            <a:spLocks noGrp="1"/>
          </p:cNvSpPr>
          <p:nvPr>
            <p:ph type="title"/>
          </p:nvPr>
        </p:nvSpPr>
        <p:spPr/>
        <p:txBody>
          <a:bodyPr/>
          <a:lstStyle/>
          <a:p>
            <a:r>
              <a:rPr lang="en-US" dirty="0"/>
              <a:t>Learning objectives</a:t>
            </a:r>
            <a:endParaRPr lang="en-GB" dirty="0"/>
          </a:p>
        </p:txBody>
      </p:sp>
    </p:spTree>
    <p:extLst>
      <p:ext uri="{BB962C8B-B14F-4D97-AF65-F5344CB8AC3E}">
        <p14:creationId xmlns:p14="http://schemas.microsoft.com/office/powerpoint/2010/main" val="334898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F0BF22-127E-4D7F-8CB0-360E47D9163E}"/>
              </a:ext>
            </a:extLst>
          </p:cNvPr>
          <p:cNvSpPr>
            <a:spLocks noGrp="1"/>
          </p:cNvSpPr>
          <p:nvPr>
            <p:ph idx="1"/>
          </p:nvPr>
        </p:nvSpPr>
        <p:spPr>
          <a:solidFill>
            <a:srgbClr val="FFFFFF"/>
          </a:solidFill>
        </p:spPr>
        <p:txBody>
          <a:bodyPr/>
          <a:lstStyle/>
          <a:p>
            <a:endParaRPr lang="en-AU" dirty="0"/>
          </a:p>
        </p:txBody>
      </p:sp>
      <p:sp>
        <p:nvSpPr>
          <p:cNvPr id="3" name="Title 2">
            <a:extLst>
              <a:ext uri="{FF2B5EF4-FFF2-40B4-BE49-F238E27FC236}">
                <a16:creationId xmlns:a16="http://schemas.microsoft.com/office/drawing/2014/main" id="{CEB7DBC3-1872-4661-BB9D-C5AD473FBC2A}"/>
              </a:ext>
            </a:extLst>
          </p:cNvPr>
          <p:cNvSpPr>
            <a:spLocks noGrp="1"/>
          </p:cNvSpPr>
          <p:nvPr>
            <p:ph type="title"/>
          </p:nvPr>
        </p:nvSpPr>
        <p:spPr/>
        <p:txBody>
          <a:bodyPr/>
          <a:lstStyle/>
          <a:p>
            <a:r>
              <a:rPr lang="en-AU" dirty="0"/>
              <a:t>Topological sort – Demo</a:t>
            </a:r>
          </a:p>
        </p:txBody>
      </p:sp>
      <p:pic>
        <p:nvPicPr>
          <p:cNvPr id="4" name="Picture 3">
            <a:extLst>
              <a:ext uri="{FF2B5EF4-FFF2-40B4-BE49-F238E27FC236}">
                <a16:creationId xmlns:a16="http://schemas.microsoft.com/office/drawing/2014/main" id="{63D3A169-BDEC-4C01-9CC6-65D70AA9D232}"/>
              </a:ext>
            </a:extLst>
          </p:cNvPr>
          <p:cNvPicPr>
            <a:picLocks noChangeAspect="1"/>
          </p:cNvPicPr>
          <p:nvPr/>
        </p:nvPicPr>
        <p:blipFill>
          <a:blip r:embed="rId2"/>
          <a:stretch>
            <a:fillRect/>
          </a:stretch>
        </p:blipFill>
        <p:spPr>
          <a:xfrm>
            <a:off x="256626" y="2609193"/>
            <a:ext cx="6793527" cy="2000160"/>
          </a:xfrm>
          <a:prstGeom prst="rect">
            <a:avLst/>
          </a:prstGeom>
        </p:spPr>
      </p:pic>
    </p:spTree>
    <p:extLst>
      <p:ext uri="{BB962C8B-B14F-4D97-AF65-F5344CB8AC3E}">
        <p14:creationId xmlns:p14="http://schemas.microsoft.com/office/powerpoint/2010/main" val="20164233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F0BF22-127E-4D7F-8CB0-360E47D9163E}"/>
              </a:ext>
            </a:extLst>
          </p:cNvPr>
          <p:cNvSpPr>
            <a:spLocks noGrp="1"/>
          </p:cNvSpPr>
          <p:nvPr>
            <p:ph idx="1"/>
          </p:nvPr>
        </p:nvSpPr>
        <p:spPr>
          <a:solidFill>
            <a:srgbClr val="FFFFFF"/>
          </a:solidFill>
        </p:spPr>
        <p:txBody>
          <a:bodyPr/>
          <a:lstStyle/>
          <a:p>
            <a:endParaRPr lang="en-AU" dirty="0"/>
          </a:p>
        </p:txBody>
      </p:sp>
      <p:sp>
        <p:nvSpPr>
          <p:cNvPr id="3" name="Title 2">
            <a:extLst>
              <a:ext uri="{FF2B5EF4-FFF2-40B4-BE49-F238E27FC236}">
                <a16:creationId xmlns:a16="http://schemas.microsoft.com/office/drawing/2014/main" id="{CEB7DBC3-1872-4661-BB9D-C5AD473FBC2A}"/>
              </a:ext>
            </a:extLst>
          </p:cNvPr>
          <p:cNvSpPr>
            <a:spLocks noGrp="1"/>
          </p:cNvSpPr>
          <p:nvPr>
            <p:ph type="title"/>
          </p:nvPr>
        </p:nvSpPr>
        <p:spPr/>
        <p:txBody>
          <a:bodyPr/>
          <a:lstStyle/>
          <a:p>
            <a:r>
              <a:rPr lang="en-AU" dirty="0"/>
              <a:t>Topological sort – Demo</a:t>
            </a:r>
          </a:p>
        </p:txBody>
      </p:sp>
      <p:pic>
        <p:nvPicPr>
          <p:cNvPr id="4" name="Picture 3">
            <a:extLst>
              <a:ext uri="{FF2B5EF4-FFF2-40B4-BE49-F238E27FC236}">
                <a16:creationId xmlns:a16="http://schemas.microsoft.com/office/drawing/2014/main" id="{63D3A169-BDEC-4C01-9CC6-65D70AA9D232}"/>
              </a:ext>
            </a:extLst>
          </p:cNvPr>
          <p:cNvPicPr>
            <a:picLocks noChangeAspect="1"/>
          </p:cNvPicPr>
          <p:nvPr/>
        </p:nvPicPr>
        <p:blipFill>
          <a:blip r:embed="rId2"/>
          <a:stretch>
            <a:fillRect/>
          </a:stretch>
        </p:blipFill>
        <p:spPr>
          <a:xfrm>
            <a:off x="398515" y="3909848"/>
            <a:ext cx="4108201" cy="745115"/>
          </a:xfrm>
          <a:prstGeom prst="rect">
            <a:avLst/>
          </a:prstGeom>
        </p:spPr>
      </p:pic>
    </p:spTree>
    <p:extLst>
      <p:ext uri="{BB962C8B-B14F-4D97-AF65-F5344CB8AC3E}">
        <p14:creationId xmlns:p14="http://schemas.microsoft.com/office/powerpoint/2010/main" val="622333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11F808-B260-41A6-96C2-19E6151273F0}"/>
              </a:ext>
            </a:extLst>
          </p:cNvPr>
          <p:cNvSpPr>
            <a:spLocks noGrp="1"/>
          </p:cNvSpPr>
          <p:nvPr>
            <p:ph idx="1"/>
          </p:nvPr>
        </p:nvSpPr>
        <p:spPr/>
        <p:txBody>
          <a:bodyPr/>
          <a:lstStyle/>
          <a:p>
            <a:pPr marL="355600" marR="174625">
              <a:lnSpc>
                <a:spcPct val="100000"/>
              </a:lnSpc>
              <a:spcBef>
                <a:spcPts val="1200"/>
              </a:spcBef>
              <a:buClr>
                <a:srgbClr val="3333B2"/>
              </a:buClr>
              <a:buSzPct val="90909"/>
              <a:tabLst>
                <a:tab pos="145415" algn="l"/>
              </a:tabLst>
            </a:pPr>
            <a:r>
              <a:rPr lang="en-AU" dirty="0"/>
              <a:t>Topological sorting can have more than one solution, and often does for very large </a:t>
            </a:r>
            <a:r>
              <a:rPr lang="en-AU" dirty="0">
                <a:solidFill>
                  <a:srgbClr val="C00000"/>
                </a:solidFill>
              </a:rPr>
              <a:t>DAGs</a:t>
            </a:r>
            <a:endParaRPr lang="en-AU" dirty="0"/>
          </a:p>
          <a:p>
            <a:pPr marL="355600">
              <a:lnSpc>
                <a:spcPct val="100000"/>
              </a:lnSpc>
              <a:spcBef>
                <a:spcPts val="1200"/>
              </a:spcBef>
              <a:buClr>
                <a:srgbClr val="3333B2"/>
              </a:buClr>
              <a:buSzPct val="90909"/>
              <a:tabLst>
                <a:tab pos="145415" algn="l"/>
              </a:tabLst>
            </a:pPr>
            <a:r>
              <a:rPr lang="en-AU" dirty="0"/>
              <a:t>Source removal algorithm:</a:t>
            </a:r>
          </a:p>
          <a:p>
            <a:pPr marL="755650" lvl="1">
              <a:lnSpc>
                <a:spcPct val="100000"/>
              </a:lnSpc>
              <a:spcBef>
                <a:spcPts val="1200"/>
              </a:spcBef>
              <a:buClr>
                <a:srgbClr val="3333B2"/>
              </a:buClr>
              <a:buSzPct val="90909"/>
              <a:tabLst>
                <a:tab pos="145415" algn="l"/>
              </a:tabLst>
            </a:pPr>
            <a:r>
              <a:rPr lang="en-AU" dirty="0"/>
              <a:t>How do you find a source (or determine that such a vertex does not exist) in a digraph represented by an </a:t>
            </a:r>
            <a:r>
              <a:rPr lang="en-AU" dirty="0">
                <a:solidFill>
                  <a:srgbClr val="C00000"/>
                </a:solidFill>
              </a:rPr>
              <a:t>adjacency matrix</a:t>
            </a:r>
            <a:r>
              <a:rPr lang="en-AU" dirty="0"/>
              <a:t>? What is the time efficiency? </a:t>
            </a:r>
          </a:p>
          <a:p>
            <a:pPr marL="755650" lvl="1">
              <a:lnSpc>
                <a:spcPct val="100000"/>
              </a:lnSpc>
              <a:spcBef>
                <a:spcPts val="1200"/>
              </a:spcBef>
              <a:buClr>
                <a:srgbClr val="3333B2"/>
              </a:buClr>
              <a:buSzPct val="90909"/>
              <a:tabLst>
                <a:tab pos="145415" algn="l"/>
              </a:tabLst>
            </a:pPr>
            <a:r>
              <a:rPr lang="en-AU" dirty="0"/>
              <a:t>How do you find a source (or determine that such a vertex does not exist) in a digraph represented by an </a:t>
            </a:r>
            <a:r>
              <a:rPr lang="en-AU" dirty="0">
                <a:solidFill>
                  <a:srgbClr val="C00000"/>
                </a:solidFill>
              </a:rPr>
              <a:t>adjacency list</a:t>
            </a:r>
            <a:r>
              <a:rPr lang="en-AU" dirty="0"/>
              <a:t>? What is the time efficiency?</a:t>
            </a:r>
          </a:p>
        </p:txBody>
      </p:sp>
      <p:sp>
        <p:nvSpPr>
          <p:cNvPr id="3" name="Title 2">
            <a:extLst>
              <a:ext uri="{FF2B5EF4-FFF2-40B4-BE49-F238E27FC236}">
                <a16:creationId xmlns:a16="http://schemas.microsoft.com/office/drawing/2014/main" id="{D42E6B54-CEC2-4089-B907-6FAF2509843A}"/>
              </a:ext>
            </a:extLst>
          </p:cNvPr>
          <p:cNvSpPr>
            <a:spLocks noGrp="1"/>
          </p:cNvSpPr>
          <p:nvPr>
            <p:ph type="title"/>
          </p:nvPr>
        </p:nvSpPr>
        <p:spPr/>
        <p:txBody>
          <a:bodyPr/>
          <a:lstStyle/>
          <a:p>
            <a:r>
              <a:rPr lang="en-AU" dirty="0"/>
              <a:t>Topological sort – Summary</a:t>
            </a:r>
          </a:p>
        </p:txBody>
      </p:sp>
    </p:spTree>
    <p:extLst>
      <p:ext uri="{BB962C8B-B14F-4D97-AF65-F5344CB8AC3E}">
        <p14:creationId xmlns:p14="http://schemas.microsoft.com/office/powerpoint/2010/main" val="60058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02490" y="2065107"/>
            <a:ext cx="6945808" cy="1145165"/>
          </a:xfrm>
        </p:spPr>
        <p:txBody>
          <a:bodyPr>
            <a:normAutofit fontScale="90000"/>
          </a:bodyPr>
          <a:lstStyle/>
          <a:p>
            <a:pPr defTabSz="685800" fontAlgn="base">
              <a:lnSpc>
                <a:spcPct val="100000"/>
              </a:lnSpc>
              <a:spcAft>
                <a:spcPct val="0"/>
              </a:spcAft>
              <a:defRPr/>
            </a:pPr>
            <a:r>
              <a:rPr lang="en-GB" dirty="0"/>
              <a:t>2. Decrease-by-a-constant-factor algorithms</a:t>
            </a:r>
            <a:endParaRPr lang="en-AU" dirty="0">
              <a:effectLst/>
            </a:endParaRPr>
          </a:p>
        </p:txBody>
      </p:sp>
    </p:spTree>
    <p:extLst>
      <p:ext uri="{BB962C8B-B14F-4D97-AF65-F5344CB8AC3E}">
        <p14:creationId xmlns:p14="http://schemas.microsoft.com/office/powerpoint/2010/main" val="7799144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1C6C22-9583-44C5-801A-A559727067D5}"/>
              </a:ext>
            </a:extLst>
          </p:cNvPr>
          <p:cNvSpPr>
            <a:spLocks noGrp="1"/>
          </p:cNvSpPr>
          <p:nvPr>
            <p:ph idx="1"/>
          </p:nvPr>
        </p:nvSpPr>
        <p:spPr/>
        <p:txBody>
          <a:bodyPr/>
          <a:lstStyle/>
          <a:p>
            <a:pPr>
              <a:lnSpc>
                <a:spcPct val="100000"/>
              </a:lnSpc>
            </a:pPr>
            <a:r>
              <a:rPr lang="en-AU" sz="2200" dirty="0"/>
              <a:t>Algorithms that use this approach </a:t>
            </a:r>
            <a:r>
              <a:rPr lang="en-AU" sz="2200" dirty="0">
                <a:solidFill>
                  <a:srgbClr val="C00000"/>
                </a:solidFill>
              </a:rPr>
              <a:t>divide the problem into parts</a:t>
            </a:r>
            <a:r>
              <a:rPr lang="en-AU" sz="2200" dirty="0"/>
              <a:t> (half, thirds, etc), and then recursively operate on one of the halves, thirds etc.</a:t>
            </a:r>
          </a:p>
          <a:p>
            <a:pPr>
              <a:lnSpc>
                <a:spcPct val="100000"/>
              </a:lnSpc>
            </a:pPr>
            <a:r>
              <a:rPr lang="en-AU" sz="2200" dirty="0"/>
              <a:t>Hence, at each iteration, we decrease the problem by a constant factor (a half, a third etc).</a:t>
            </a:r>
          </a:p>
          <a:p>
            <a:pPr>
              <a:lnSpc>
                <a:spcPct val="100000"/>
              </a:lnSpc>
            </a:pPr>
            <a:r>
              <a:rPr lang="en-AU" sz="2200" dirty="0"/>
              <a:t>We study two examples:</a:t>
            </a:r>
          </a:p>
          <a:p>
            <a:pPr lvl="1">
              <a:lnSpc>
                <a:spcPct val="100000"/>
              </a:lnSpc>
              <a:spcBef>
                <a:spcPts val="600"/>
              </a:spcBef>
            </a:pPr>
            <a:r>
              <a:rPr lang="en-AU" dirty="0"/>
              <a:t>Binary search</a:t>
            </a:r>
          </a:p>
          <a:p>
            <a:pPr lvl="1">
              <a:lnSpc>
                <a:spcPct val="100000"/>
              </a:lnSpc>
              <a:spcBef>
                <a:spcPts val="600"/>
              </a:spcBef>
            </a:pPr>
            <a:r>
              <a:rPr lang="en-AU" dirty="0"/>
              <a:t>Fake coin problem</a:t>
            </a:r>
          </a:p>
          <a:p>
            <a:pPr>
              <a:lnSpc>
                <a:spcPct val="100000"/>
              </a:lnSpc>
            </a:pPr>
            <a:endParaRPr lang="en-AU" sz="2200" dirty="0"/>
          </a:p>
        </p:txBody>
      </p:sp>
      <p:sp>
        <p:nvSpPr>
          <p:cNvPr id="3" name="Title 2">
            <a:extLst>
              <a:ext uri="{FF2B5EF4-FFF2-40B4-BE49-F238E27FC236}">
                <a16:creationId xmlns:a16="http://schemas.microsoft.com/office/drawing/2014/main" id="{6A2127E7-E0B0-4C8E-B93D-0FD95AA0F993}"/>
              </a:ext>
            </a:extLst>
          </p:cNvPr>
          <p:cNvSpPr>
            <a:spLocks noGrp="1"/>
          </p:cNvSpPr>
          <p:nvPr>
            <p:ph type="title"/>
          </p:nvPr>
        </p:nvSpPr>
        <p:spPr/>
        <p:txBody>
          <a:bodyPr>
            <a:normAutofit fontScale="90000"/>
          </a:bodyPr>
          <a:lstStyle/>
          <a:p>
            <a:r>
              <a:rPr lang="en-AU" dirty="0"/>
              <a:t>Decrease-by-a-constant-factor Approaches</a:t>
            </a:r>
          </a:p>
        </p:txBody>
      </p:sp>
    </p:spTree>
    <p:extLst>
      <p:ext uri="{BB962C8B-B14F-4D97-AF65-F5344CB8AC3E}">
        <p14:creationId xmlns:p14="http://schemas.microsoft.com/office/powerpoint/2010/main" val="100245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1C6C22-9583-44C5-801A-A559727067D5}"/>
              </a:ext>
            </a:extLst>
          </p:cNvPr>
          <p:cNvSpPr>
            <a:spLocks noGrp="1"/>
          </p:cNvSpPr>
          <p:nvPr>
            <p:ph idx="1"/>
          </p:nvPr>
        </p:nvSpPr>
        <p:spPr/>
        <p:txBody>
          <a:bodyPr/>
          <a:lstStyle/>
          <a:p>
            <a:pPr>
              <a:lnSpc>
                <a:spcPct val="100000"/>
              </a:lnSpc>
            </a:pPr>
            <a:r>
              <a:rPr lang="en-AU" dirty="0"/>
              <a:t>Binary search is a worst-case optimal algorithm for searching in a </a:t>
            </a:r>
            <a:r>
              <a:rPr lang="en-AU" dirty="0">
                <a:solidFill>
                  <a:srgbClr val="C00000"/>
                </a:solidFill>
              </a:rPr>
              <a:t>sorted sequence of elements</a:t>
            </a:r>
            <a:r>
              <a:rPr lang="en-AU" dirty="0"/>
              <a:t>.</a:t>
            </a:r>
          </a:p>
          <a:p>
            <a:pPr>
              <a:lnSpc>
                <a:spcPct val="100000"/>
              </a:lnSpc>
            </a:pPr>
            <a:r>
              <a:rPr lang="en-AU" dirty="0"/>
              <a:t>Given a sorted sequence, compare the value in the array at position </a:t>
            </a:r>
            <a:r>
              <a:rPr lang="en-AU" i="1" dirty="0"/>
              <a:t>n/2</a:t>
            </a:r>
            <a:r>
              <a:rPr lang="en-AU" dirty="0"/>
              <a:t> with a key k .</a:t>
            </a:r>
          </a:p>
          <a:p>
            <a:pPr lvl="1">
              <a:lnSpc>
                <a:spcPct val="100000"/>
              </a:lnSpc>
            </a:pPr>
            <a:r>
              <a:rPr lang="en-AU" dirty="0"/>
              <a:t>If A[</a:t>
            </a:r>
            <a:r>
              <a:rPr lang="en-AU" i="1" dirty="0"/>
              <a:t>n/2</a:t>
            </a:r>
            <a:r>
              <a:rPr lang="en-AU" dirty="0"/>
              <a:t>] &gt; k , compare k with the midpoint of the lower half.</a:t>
            </a:r>
          </a:p>
          <a:p>
            <a:pPr lvl="1">
              <a:lnSpc>
                <a:spcPct val="100000"/>
              </a:lnSpc>
            </a:pPr>
            <a:r>
              <a:rPr lang="en-AU" dirty="0"/>
              <a:t>If A[</a:t>
            </a:r>
            <a:r>
              <a:rPr lang="en-AU" i="1" dirty="0"/>
              <a:t>n/2</a:t>
            </a:r>
            <a:r>
              <a:rPr lang="en-AU" dirty="0"/>
              <a:t>] &lt; k , compare k with the midpoint of the upper half.</a:t>
            </a:r>
          </a:p>
          <a:p>
            <a:pPr lvl="1">
              <a:lnSpc>
                <a:spcPct val="100000"/>
              </a:lnSpc>
            </a:pPr>
            <a:r>
              <a:rPr lang="en-AU" dirty="0"/>
              <a:t>If A[</a:t>
            </a:r>
            <a:r>
              <a:rPr lang="en-AU" i="1" dirty="0"/>
              <a:t>n/2</a:t>
            </a:r>
            <a:r>
              <a:rPr lang="en-AU" dirty="0"/>
              <a:t>] = k , return n/2 (the index of the position of k ).</a:t>
            </a:r>
          </a:p>
        </p:txBody>
      </p:sp>
      <p:sp>
        <p:nvSpPr>
          <p:cNvPr id="3" name="Title 2">
            <a:extLst>
              <a:ext uri="{FF2B5EF4-FFF2-40B4-BE49-F238E27FC236}">
                <a16:creationId xmlns:a16="http://schemas.microsoft.com/office/drawing/2014/main" id="{6A2127E7-E0B0-4C8E-B93D-0FD95AA0F993}"/>
              </a:ext>
            </a:extLst>
          </p:cNvPr>
          <p:cNvSpPr>
            <a:spLocks noGrp="1"/>
          </p:cNvSpPr>
          <p:nvPr>
            <p:ph type="title"/>
          </p:nvPr>
        </p:nvSpPr>
        <p:spPr/>
        <p:txBody>
          <a:bodyPr>
            <a:normAutofit/>
          </a:bodyPr>
          <a:lstStyle/>
          <a:p>
            <a:r>
              <a:rPr lang="en-AU" dirty="0"/>
              <a:t>Binary search</a:t>
            </a:r>
          </a:p>
        </p:txBody>
      </p:sp>
    </p:spTree>
    <p:extLst>
      <p:ext uri="{BB962C8B-B14F-4D97-AF65-F5344CB8AC3E}">
        <p14:creationId xmlns:p14="http://schemas.microsoft.com/office/powerpoint/2010/main" val="229230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8ABAEA-252A-4B92-9E3B-D7030DEF2C8B}"/>
              </a:ext>
            </a:extLst>
          </p:cNvPr>
          <p:cNvSpPr>
            <a:spLocks noGrp="1"/>
          </p:cNvSpPr>
          <p:nvPr>
            <p:ph idx="1"/>
          </p:nvPr>
        </p:nvSpPr>
        <p:spPr/>
        <p:txBody>
          <a:bodyPr/>
          <a:lstStyle/>
          <a:p>
            <a:endParaRPr lang="en-AU" dirty="0"/>
          </a:p>
        </p:txBody>
      </p:sp>
      <p:sp>
        <p:nvSpPr>
          <p:cNvPr id="3" name="Title 2">
            <a:extLst>
              <a:ext uri="{FF2B5EF4-FFF2-40B4-BE49-F238E27FC236}">
                <a16:creationId xmlns:a16="http://schemas.microsoft.com/office/drawing/2014/main" id="{930C09F9-8374-4E2F-8CC3-D42953D17FAC}"/>
              </a:ext>
            </a:extLst>
          </p:cNvPr>
          <p:cNvSpPr>
            <a:spLocks noGrp="1"/>
          </p:cNvSpPr>
          <p:nvPr>
            <p:ph type="title"/>
          </p:nvPr>
        </p:nvSpPr>
        <p:spPr/>
        <p:txBody>
          <a:bodyPr/>
          <a:lstStyle/>
          <a:p>
            <a:r>
              <a:rPr lang="en-AU" dirty="0"/>
              <a:t>Binary search – Demo</a:t>
            </a:r>
          </a:p>
        </p:txBody>
      </p:sp>
      <p:graphicFrame>
        <p:nvGraphicFramePr>
          <p:cNvPr id="6" name="object 3">
            <a:extLst>
              <a:ext uri="{FF2B5EF4-FFF2-40B4-BE49-F238E27FC236}">
                <a16:creationId xmlns:a16="http://schemas.microsoft.com/office/drawing/2014/main" id="{7FE1FFD9-1047-4913-82F4-CC6F84BBDC50}"/>
              </a:ext>
            </a:extLst>
          </p:cNvPr>
          <p:cNvGraphicFramePr>
            <a:graphicFrameLocks noGrp="1"/>
          </p:cNvGraphicFramePr>
          <p:nvPr>
            <p:extLst>
              <p:ext uri="{D42A27DB-BD31-4B8C-83A1-F6EECF244321}">
                <p14:modId xmlns:p14="http://schemas.microsoft.com/office/powerpoint/2010/main" val="1877132478"/>
              </p:ext>
            </p:extLst>
          </p:nvPr>
        </p:nvGraphicFramePr>
        <p:xfrm>
          <a:off x="412314" y="2360887"/>
          <a:ext cx="8319371" cy="426764"/>
        </p:xfrm>
        <a:graphic>
          <a:graphicData uri="http://schemas.openxmlformats.org/drawingml/2006/table">
            <a:tbl>
              <a:tblPr firstRow="1" bandRow="1">
                <a:tableStyleId>{2D5ABB26-0587-4C30-8999-92F81FD0307C}</a:tableStyleId>
              </a:tblPr>
              <a:tblGrid>
                <a:gridCol w="435550">
                  <a:extLst>
                    <a:ext uri="{9D8B030D-6E8A-4147-A177-3AD203B41FA5}">
                      <a16:colId xmlns:a16="http://schemas.microsoft.com/office/drawing/2014/main" val="20000"/>
                    </a:ext>
                  </a:extLst>
                </a:gridCol>
                <a:gridCol w="444334">
                  <a:extLst>
                    <a:ext uri="{9D8B030D-6E8A-4147-A177-3AD203B41FA5}">
                      <a16:colId xmlns:a16="http://schemas.microsoft.com/office/drawing/2014/main" val="20001"/>
                    </a:ext>
                  </a:extLst>
                </a:gridCol>
                <a:gridCol w="444338">
                  <a:extLst>
                    <a:ext uri="{9D8B030D-6E8A-4147-A177-3AD203B41FA5}">
                      <a16:colId xmlns:a16="http://schemas.microsoft.com/office/drawing/2014/main" val="20002"/>
                    </a:ext>
                  </a:extLst>
                </a:gridCol>
                <a:gridCol w="444338">
                  <a:extLst>
                    <a:ext uri="{9D8B030D-6E8A-4147-A177-3AD203B41FA5}">
                      <a16:colId xmlns:a16="http://schemas.microsoft.com/office/drawing/2014/main" val="20003"/>
                    </a:ext>
                  </a:extLst>
                </a:gridCol>
                <a:gridCol w="504585">
                  <a:extLst>
                    <a:ext uri="{9D8B030D-6E8A-4147-A177-3AD203B41FA5}">
                      <a16:colId xmlns:a16="http://schemas.microsoft.com/office/drawing/2014/main" val="20004"/>
                    </a:ext>
                  </a:extLst>
                </a:gridCol>
                <a:gridCol w="504584">
                  <a:extLst>
                    <a:ext uri="{9D8B030D-6E8A-4147-A177-3AD203B41FA5}">
                      <a16:colId xmlns:a16="http://schemas.microsoft.com/office/drawing/2014/main" val="20005"/>
                    </a:ext>
                  </a:extLst>
                </a:gridCol>
                <a:gridCol w="504584">
                  <a:extLst>
                    <a:ext uri="{9D8B030D-6E8A-4147-A177-3AD203B41FA5}">
                      <a16:colId xmlns:a16="http://schemas.microsoft.com/office/drawing/2014/main" val="20006"/>
                    </a:ext>
                  </a:extLst>
                </a:gridCol>
                <a:gridCol w="504584">
                  <a:extLst>
                    <a:ext uri="{9D8B030D-6E8A-4147-A177-3AD203B41FA5}">
                      <a16:colId xmlns:a16="http://schemas.microsoft.com/office/drawing/2014/main" val="20007"/>
                    </a:ext>
                  </a:extLst>
                </a:gridCol>
                <a:gridCol w="504584">
                  <a:extLst>
                    <a:ext uri="{9D8B030D-6E8A-4147-A177-3AD203B41FA5}">
                      <a16:colId xmlns:a16="http://schemas.microsoft.com/office/drawing/2014/main" val="20008"/>
                    </a:ext>
                  </a:extLst>
                </a:gridCol>
                <a:gridCol w="504584">
                  <a:extLst>
                    <a:ext uri="{9D8B030D-6E8A-4147-A177-3AD203B41FA5}">
                      <a16:colId xmlns:a16="http://schemas.microsoft.com/office/drawing/2014/main" val="20009"/>
                    </a:ext>
                  </a:extLst>
                </a:gridCol>
                <a:gridCol w="504584">
                  <a:extLst>
                    <a:ext uri="{9D8B030D-6E8A-4147-A177-3AD203B41FA5}">
                      <a16:colId xmlns:a16="http://schemas.microsoft.com/office/drawing/2014/main" val="20010"/>
                    </a:ext>
                  </a:extLst>
                </a:gridCol>
                <a:gridCol w="504584">
                  <a:extLst>
                    <a:ext uri="{9D8B030D-6E8A-4147-A177-3AD203B41FA5}">
                      <a16:colId xmlns:a16="http://schemas.microsoft.com/office/drawing/2014/main" val="20011"/>
                    </a:ext>
                  </a:extLst>
                </a:gridCol>
                <a:gridCol w="504584">
                  <a:extLst>
                    <a:ext uri="{9D8B030D-6E8A-4147-A177-3AD203B41FA5}">
                      <a16:colId xmlns:a16="http://schemas.microsoft.com/office/drawing/2014/main" val="20012"/>
                    </a:ext>
                  </a:extLst>
                </a:gridCol>
                <a:gridCol w="504585">
                  <a:extLst>
                    <a:ext uri="{9D8B030D-6E8A-4147-A177-3AD203B41FA5}">
                      <a16:colId xmlns:a16="http://schemas.microsoft.com/office/drawing/2014/main" val="20013"/>
                    </a:ext>
                  </a:extLst>
                </a:gridCol>
                <a:gridCol w="504585">
                  <a:extLst>
                    <a:ext uri="{9D8B030D-6E8A-4147-A177-3AD203B41FA5}">
                      <a16:colId xmlns:a16="http://schemas.microsoft.com/office/drawing/2014/main" val="20014"/>
                    </a:ext>
                  </a:extLst>
                </a:gridCol>
                <a:gridCol w="504585">
                  <a:extLst>
                    <a:ext uri="{9D8B030D-6E8A-4147-A177-3AD203B41FA5}">
                      <a16:colId xmlns:a16="http://schemas.microsoft.com/office/drawing/2014/main" val="20015"/>
                    </a:ext>
                  </a:extLst>
                </a:gridCol>
                <a:gridCol w="495799">
                  <a:extLst>
                    <a:ext uri="{9D8B030D-6E8A-4147-A177-3AD203B41FA5}">
                      <a16:colId xmlns:a16="http://schemas.microsoft.com/office/drawing/2014/main" val="20016"/>
                    </a:ext>
                  </a:extLst>
                </a:gridCol>
              </a:tblGrid>
              <a:tr h="426764">
                <a:tc>
                  <a:txBody>
                    <a:bodyPr/>
                    <a:lstStyle/>
                    <a:p>
                      <a:pPr marL="71755">
                        <a:lnSpc>
                          <a:spcPct val="100000"/>
                        </a:lnSpc>
                        <a:spcBef>
                          <a:spcPts val="140"/>
                        </a:spcBef>
                      </a:pPr>
                      <a:r>
                        <a:rPr sz="2300" dirty="0">
                          <a:latin typeface="Arial"/>
                          <a:cs typeface="Arial"/>
                        </a:rPr>
                        <a:t>1</a:t>
                      </a:r>
                      <a:endParaRPr sz="2300">
                        <a:latin typeface="Arial"/>
                        <a:cs typeface="Arial"/>
                      </a:endParaRPr>
                    </a:p>
                  </a:txBody>
                  <a:tcPr marL="0" marR="0" marT="351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6200">
                        <a:lnSpc>
                          <a:spcPct val="100000"/>
                        </a:lnSpc>
                        <a:spcBef>
                          <a:spcPts val="125"/>
                        </a:spcBef>
                      </a:pPr>
                      <a:r>
                        <a:rPr sz="2300" dirty="0">
                          <a:latin typeface="Arial"/>
                          <a:cs typeface="Arial"/>
                        </a:rPr>
                        <a:t>3</a:t>
                      </a: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6200">
                        <a:lnSpc>
                          <a:spcPct val="100000"/>
                        </a:lnSpc>
                        <a:spcBef>
                          <a:spcPts val="110"/>
                        </a:spcBef>
                      </a:pPr>
                      <a:r>
                        <a:rPr sz="2300" dirty="0">
                          <a:latin typeface="Arial"/>
                          <a:cs typeface="Arial"/>
                        </a:rPr>
                        <a:t>5</a:t>
                      </a:r>
                      <a:endParaRPr sz="2300">
                        <a:latin typeface="Arial"/>
                        <a:cs typeface="Arial"/>
                      </a:endParaRPr>
                    </a:p>
                  </a:txBody>
                  <a:tcPr marL="0" marR="0" marT="2761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5565">
                        <a:lnSpc>
                          <a:spcPct val="100000"/>
                        </a:lnSpc>
                        <a:spcBef>
                          <a:spcPts val="125"/>
                        </a:spcBef>
                      </a:pPr>
                      <a:r>
                        <a:rPr sz="2300" dirty="0">
                          <a:latin typeface="Arial"/>
                          <a:cs typeface="Arial"/>
                        </a:rPr>
                        <a:t>9</a:t>
                      </a:r>
                      <a:endParaRPr sz="230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2069">
                        <a:lnSpc>
                          <a:spcPct val="100000"/>
                        </a:lnSpc>
                        <a:spcBef>
                          <a:spcPts val="140"/>
                        </a:spcBef>
                      </a:pPr>
                      <a:r>
                        <a:rPr sz="2300" spc="-10" dirty="0">
                          <a:latin typeface="Arial"/>
                          <a:cs typeface="Arial"/>
                        </a:rPr>
                        <a:t>12</a:t>
                      </a:r>
                      <a:endParaRPr sz="2300">
                        <a:latin typeface="Arial"/>
                        <a:cs typeface="Arial"/>
                      </a:endParaRPr>
                    </a:p>
                  </a:txBody>
                  <a:tcPr marL="0" marR="0" marT="351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2069">
                        <a:lnSpc>
                          <a:spcPct val="100000"/>
                        </a:lnSpc>
                        <a:spcBef>
                          <a:spcPts val="140"/>
                        </a:spcBef>
                      </a:pPr>
                      <a:r>
                        <a:rPr sz="2300" spc="-10" dirty="0">
                          <a:latin typeface="Arial"/>
                          <a:cs typeface="Arial"/>
                        </a:rPr>
                        <a:t>24</a:t>
                      </a:r>
                      <a:endParaRPr sz="2300">
                        <a:latin typeface="Arial"/>
                        <a:cs typeface="Arial"/>
                      </a:endParaRPr>
                    </a:p>
                  </a:txBody>
                  <a:tcPr marL="0" marR="0" marT="351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2069">
                        <a:lnSpc>
                          <a:spcPct val="100000"/>
                        </a:lnSpc>
                        <a:spcBef>
                          <a:spcPts val="125"/>
                        </a:spcBef>
                      </a:pPr>
                      <a:r>
                        <a:rPr sz="2300" spc="-10" dirty="0">
                          <a:latin typeface="Arial"/>
                          <a:cs typeface="Arial"/>
                        </a:rPr>
                        <a:t>29</a:t>
                      </a:r>
                      <a:endParaRPr sz="230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1435">
                        <a:lnSpc>
                          <a:spcPct val="100000"/>
                        </a:lnSpc>
                        <a:spcBef>
                          <a:spcPts val="125"/>
                        </a:spcBef>
                      </a:pPr>
                      <a:r>
                        <a:rPr sz="2300" spc="-10" dirty="0">
                          <a:latin typeface="Arial"/>
                          <a:cs typeface="Arial"/>
                        </a:rPr>
                        <a:t>34</a:t>
                      </a:r>
                      <a:endParaRPr sz="230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1435">
                        <a:lnSpc>
                          <a:spcPct val="100000"/>
                        </a:lnSpc>
                        <a:spcBef>
                          <a:spcPts val="125"/>
                        </a:spcBef>
                      </a:pPr>
                      <a:r>
                        <a:rPr sz="2300" spc="-10" dirty="0">
                          <a:latin typeface="Arial"/>
                          <a:cs typeface="Arial"/>
                        </a:rPr>
                        <a:t>35</a:t>
                      </a:r>
                      <a:endParaRPr sz="230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1435">
                        <a:lnSpc>
                          <a:spcPct val="100000"/>
                        </a:lnSpc>
                        <a:spcBef>
                          <a:spcPts val="125"/>
                        </a:spcBef>
                      </a:pPr>
                      <a:r>
                        <a:rPr sz="2300" spc="-10" dirty="0">
                          <a:latin typeface="Arial"/>
                          <a:cs typeface="Arial"/>
                        </a:rPr>
                        <a:t>37</a:t>
                      </a:r>
                      <a:endParaRPr sz="230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1435">
                        <a:lnSpc>
                          <a:spcPct val="100000"/>
                        </a:lnSpc>
                        <a:spcBef>
                          <a:spcPts val="125"/>
                        </a:spcBef>
                      </a:pPr>
                      <a:r>
                        <a:rPr sz="2300" spc="-10" dirty="0">
                          <a:latin typeface="Arial"/>
                          <a:cs typeface="Arial"/>
                        </a:rPr>
                        <a:t>53</a:t>
                      </a:r>
                      <a:endParaRPr sz="230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800">
                        <a:lnSpc>
                          <a:spcPct val="100000"/>
                        </a:lnSpc>
                        <a:spcBef>
                          <a:spcPts val="125"/>
                        </a:spcBef>
                      </a:pPr>
                      <a:r>
                        <a:rPr sz="2300" spc="-10" dirty="0">
                          <a:latin typeface="Arial"/>
                          <a:cs typeface="Arial"/>
                        </a:rPr>
                        <a:t>62</a:t>
                      </a:r>
                      <a:endParaRPr sz="230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800">
                        <a:lnSpc>
                          <a:spcPct val="100000"/>
                        </a:lnSpc>
                        <a:spcBef>
                          <a:spcPts val="140"/>
                        </a:spcBef>
                      </a:pPr>
                      <a:r>
                        <a:rPr sz="2300" spc="-10" dirty="0">
                          <a:latin typeface="Arial"/>
                          <a:cs typeface="Arial"/>
                        </a:rPr>
                        <a:t>74</a:t>
                      </a:r>
                      <a:endParaRPr sz="2300">
                        <a:latin typeface="Arial"/>
                        <a:cs typeface="Arial"/>
                      </a:endParaRPr>
                    </a:p>
                  </a:txBody>
                  <a:tcPr marL="0" marR="0" marT="351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800">
                        <a:lnSpc>
                          <a:spcPct val="100000"/>
                        </a:lnSpc>
                        <a:spcBef>
                          <a:spcPts val="125"/>
                        </a:spcBef>
                      </a:pPr>
                      <a:r>
                        <a:rPr sz="2300" spc="-10" dirty="0">
                          <a:latin typeface="Arial"/>
                          <a:cs typeface="Arial"/>
                        </a:rPr>
                        <a:t>53</a:t>
                      </a:r>
                      <a:endParaRPr sz="230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165">
                        <a:lnSpc>
                          <a:spcPct val="100000"/>
                        </a:lnSpc>
                        <a:spcBef>
                          <a:spcPts val="125"/>
                        </a:spcBef>
                      </a:pPr>
                      <a:r>
                        <a:rPr sz="2300" spc="-10" dirty="0">
                          <a:latin typeface="Arial"/>
                          <a:cs typeface="Arial"/>
                        </a:rPr>
                        <a:t>62</a:t>
                      </a:r>
                      <a:endParaRPr sz="230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165">
                        <a:lnSpc>
                          <a:spcPct val="100000"/>
                        </a:lnSpc>
                        <a:spcBef>
                          <a:spcPts val="140"/>
                        </a:spcBef>
                      </a:pPr>
                      <a:r>
                        <a:rPr sz="2300" spc="-10" dirty="0">
                          <a:latin typeface="Arial"/>
                          <a:cs typeface="Arial"/>
                        </a:rPr>
                        <a:t>74</a:t>
                      </a:r>
                      <a:endParaRPr sz="2300">
                        <a:latin typeface="Arial"/>
                        <a:cs typeface="Arial"/>
                      </a:endParaRPr>
                    </a:p>
                  </a:txBody>
                  <a:tcPr marL="0" marR="0" marT="351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165">
                        <a:lnSpc>
                          <a:spcPct val="100000"/>
                        </a:lnSpc>
                        <a:spcBef>
                          <a:spcPts val="125"/>
                        </a:spcBef>
                      </a:pPr>
                      <a:r>
                        <a:rPr sz="2300" spc="-10" dirty="0">
                          <a:latin typeface="Arial"/>
                          <a:cs typeface="Arial"/>
                        </a:rPr>
                        <a:t>92</a:t>
                      </a:r>
                      <a:endParaRPr sz="2300" dirty="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sp>
        <p:nvSpPr>
          <p:cNvPr id="7" name="object 4">
            <a:extLst>
              <a:ext uri="{FF2B5EF4-FFF2-40B4-BE49-F238E27FC236}">
                <a16:creationId xmlns:a16="http://schemas.microsoft.com/office/drawing/2014/main" id="{7C90DA3D-C692-483B-A089-F0E5251C598A}"/>
              </a:ext>
            </a:extLst>
          </p:cNvPr>
          <p:cNvSpPr txBox="1"/>
          <p:nvPr/>
        </p:nvSpPr>
        <p:spPr>
          <a:xfrm>
            <a:off x="3453884" y="3236484"/>
            <a:ext cx="2178347" cy="288541"/>
          </a:xfrm>
          <a:prstGeom prst="rect">
            <a:avLst/>
          </a:prstGeom>
        </p:spPr>
        <p:txBody>
          <a:bodyPr vert="horz" wrap="square" lIns="0" tIns="11430" rIns="0" bIns="0" rtlCol="0">
            <a:spAutoFit/>
          </a:bodyPr>
          <a:lstStyle/>
          <a:p>
            <a:pPr marL="12700">
              <a:lnSpc>
                <a:spcPct val="100000"/>
              </a:lnSpc>
              <a:spcBef>
                <a:spcPts val="90"/>
              </a:spcBef>
            </a:pPr>
            <a:r>
              <a:rPr dirty="0">
                <a:solidFill>
                  <a:srgbClr val="C00000"/>
                </a:solidFill>
              </a:rPr>
              <a:t>BINARY</a:t>
            </a:r>
            <a:r>
              <a:rPr lang="en-AU" dirty="0">
                <a:solidFill>
                  <a:srgbClr val="C00000"/>
                </a:solidFill>
              </a:rPr>
              <a:t> </a:t>
            </a:r>
            <a:r>
              <a:rPr dirty="0">
                <a:solidFill>
                  <a:srgbClr val="C00000"/>
                </a:solidFill>
              </a:rPr>
              <a:t>SEARCH(5)</a:t>
            </a:r>
          </a:p>
        </p:txBody>
      </p:sp>
      <p:sp>
        <p:nvSpPr>
          <p:cNvPr id="8" name="TextBox 7">
            <a:extLst>
              <a:ext uri="{FF2B5EF4-FFF2-40B4-BE49-F238E27FC236}">
                <a16:creationId xmlns:a16="http://schemas.microsoft.com/office/drawing/2014/main" id="{D146AECA-48CD-40CB-B24A-C7FF4D9826F6}"/>
              </a:ext>
            </a:extLst>
          </p:cNvPr>
          <p:cNvSpPr txBox="1"/>
          <p:nvPr/>
        </p:nvSpPr>
        <p:spPr>
          <a:xfrm>
            <a:off x="1781504" y="1880152"/>
            <a:ext cx="1710725" cy="369332"/>
          </a:xfrm>
          <a:prstGeom prst="rect">
            <a:avLst/>
          </a:prstGeom>
          <a:noFill/>
        </p:spPr>
        <p:txBody>
          <a:bodyPr wrap="none" rtlCol="0">
            <a:spAutoFit/>
          </a:bodyPr>
          <a:lstStyle/>
          <a:p>
            <a:r>
              <a:rPr lang="en-AU" dirty="0">
                <a:solidFill>
                  <a:srgbClr val="C00000"/>
                </a:solidFill>
              </a:rPr>
              <a:t>Partially sorted</a:t>
            </a:r>
          </a:p>
        </p:txBody>
      </p:sp>
    </p:spTree>
    <p:extLst>
      <p:ext uri="{BB962C8B-B14F-4D97-AF65-F5344CB8AC3E}">
        <p14:creationId xmlns:p14="http://schemas.microsoft.com/office/powerpoint/2010/main" val="179065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8ABAEA-252A-4B92-9E3B-D7030DEF2C8B}"/>
              </a:ext>
            </a:extLst>
          </p:cNvPr>
          <p:cNvSpPr>
            <a:spLocks noGrp="1"/>
          </p:cNvSpPr>
          <p:nvPr>
            <p:ph idx="1"/>
          </p:nvPr>
        </p:nvSpPr>
        <p:spPr/>
        <p:txBody>
          <a:bodyPr/>
          <a:lstStyle/>
          <a:p>
            <a:endParaRPr lang="en-AU" dirty="0"/>
          </a:p>
        </p:txBody>
      </p:sp>
      <p:sp>
        <p:nvSpPr>
          <p:cNvPr id="3" name="Title 2">
            <a:extLst>
              <a:ext uri="{FF2B5EF4-FFF2-40B4-BE49-F238E27FC236}">
                <a16:creationId xmlns:a16="http://schemas.microsoft.com/office/drawing/2014/main" id="{930C09F9-8374-4E2F-8CC3-D42953D17FAC}"/>
              </a:ext>
            </a:extLst>
          </p:cNvPr>
          <p:cNvSpPr>
            <a:spLocks noGrp="1"/>
          </p:cNvSpPr>
          <p:nvPr>
            <p:ph type="title"/>
          </p:nvPr>
        </p:nvSpPr>
        <p:spPr/>
        <p:txBody>
          <a:bodyPr/>
          <a:lstStyle/>
          <a:p>
            <a:r>
              <a:rPr lang="en-AU" dirty="0"/>
              <a:t>Binary search – Demo</a:t>
            </a:r>
          </a:p>
        </p:txBody>
      </p:sp>
      <p:graphicFrame>
        <p:nvGraphicFramePr>
          <p:cNvPr id="6" name="object 3">
            <a:extLst>
              <a:ext uri="{FF2B5EF4-FFF2-40B4-BE49-F238E27FC236}">
                <a16:creationId xmlns:a16="http://schemas.microsoft.com/office/drawing/2014/main" id="{7FE1FFD9-1047-4913-82F4-CC6F84BBDC50}"/>
              </a:ext>
            </a:extLst>
          </p:cNvPr>
          <p:cNvGraphicFramePr>
            <a:graphicFrameLocks noGrp="1"/>
          </p:cNvGraphicFramePr>
          <p:nvPr>
            <p:extLst>
              <p:ext uri="{D42A27DB-BD31-4B8C-83A1-F6EECF244321}">
                <p14:modId xmlns:p14="http://schemas.microsoft.com/office/powerpoint/2010/main" val="2732980087"/>
              </p:ext>
            </p:extLst>
          </p:nvPr>
        </p:nvGraphicFramePr>
        <p:xfrm>
          <a:off x="412314" y="2360887"/>
          <a:ext cx="8319371" cy="426764"/>
        </p:xfrm>
        <a:graphic>
          <a:graphicData uri="http://schemas.openxmlformats.org/drawingml/2006/table">
            <a:tbl>
              <a:tblPr firstRow="1" bandRow="1">
                <a:tableStyleId>{2D5ABB26-0587-4C30-8999-92F81FD0307C}</a:tableStyleId>
              </a:tblPr>
              <a:tblGrid>
                <a:gridCol w="435550">
                  <a:extLst>
                    <a:ext uri="{9D8B030D-6E8A-4147-A177-3AD203B41FA5}">
                      <a16:colId xmlns:a16="http://schemas.microsoft.com/office/drawing/2014/main" val="20000"/>
                    </a:ext>
                  </a:extLst>
                </a:gridCol>
                <a:gridCol w="444334">
                  <a:extLst>
                    <a:ext uri="{9D8B030D-6E8A-4147-A177-3AD203B41FA5}">
                      <a16:colId xmlns:a16="http://schemas.microsoft.com/office/drawing/2014/main" val="20001"/>
                    </a:ext>
                  </a:extLst>
                </a:gridCol>
                <a:gridCol w="444338">
                  <a:extLst>
                    <a:ext uri="{9D8B030D-6E8A-4147-A177-3AD203B41FA5}">
                      <a16:colId xmlns:a16="http://schemas.microsoft.com/office/drawing/2014/main" val="20002"/>
                    </a:ext>
                  </a:extLst>
                </a:gridCol>
                <a:gridCol w="444338">
                  <a:extLst>
                    <a:ext uri="{9D8B030D-6E8A-4147-A177-3AD203B41FA5}">
                      <a16:colId xmlns:a16="http://schemas.microsoft.com/office/drawing/2014/main" val="20003"/>
                    </a:ext>
                  </a:extLst>
                </a:gridCol>
                <a:gridCol w="504585">
                  <a:extLst>
                    <a:ext uri="{9D8B030D-6E8A-4147-A177-3AD203B41FA5}">
                      <a16:colId xmlns:a16="http://schemas.microsoft.com/office/drawing/2014/main" val="20004"/>
                    </a:ext>
                  </a:extLst>
                </a:gridCol>
                <a:gridCol w="504584">
                  <a:extLst>
                    <a:ext uri="{9D8B030D-6E8A-4147-A177-3AD203B41FA5}">
                      <a16:colId xmlns:a16="http://schemas.microsoft.com/office/drawing/2014/main" val="20005"/>
                    </a:ext>
                  </a:extLst>
                </a:gridCol>
                <a:gridCol w="504584">
                  <a:extLst>
                    <a:ext uri="{9D8B030D-6E8A-4147-A177-3AD203B41FA5}">
                      <a16:colId xmlns:a16="http://schemas.microsoft.com/office/drawing/2014/main" val="20006"/>
                    </a:ext>
                  </a:extLst>
                </a:gridCol>
                <a:gridCol w="504584">
                  <a:extLst>
                    <a:ext uri="{9D8B030D-6E8A-4147-A177-3AD203B41FA5}">
                      <a16:colId xmlns:a16="http://schemas.microsoft.com/office/drawing/2014/main" val="20007"/>
                    </a:ext>
                  </a:extLst>
                </a:gridCol>
                <a:gridCol w="504584">
                  <a:extLst>
                    <a:ext uri="{9D8B030D-6E8A-4147-A177-3AD203B41FA5}">
                      <a16:colId xmlns:a16="http://schemas.microsoft.com/office/drawing/2014/main" val="20008"/>
                    </a:ext>
                  </a:extLst>
                </a:gridCol>
                <a:gridCol w="504584">
                  <a:extLst>
                    <a:ext uri="{9D8B030D-6E8A-4147-A177-3AD203B41FA5}">
                      <a16:colId xmlns:a16="http://schemas.microsoft.com/office/drawing/2014/main" val="20009"/>
                    </a:ext>
                  </a:extLst>
                </a:gridCol>
                <a:gridCol w="504584">
                  <a:extLst>
                    <a:ext uri="{9D8B030D-6E8A-4147-A177-3AD203B41FA5}">
                      <a16:colId xmlns:a16="http://schemas.microsoft.com/office/drawing/2014/main" val="20010"/>
                    </a:ext>
                  </a:extLst>
                </a:gridCol>
                <a:gridCol w="504584">
                  <a:extLst>
                    <a:ext uri="{9D8B030D-6E8A-4147-A177-3AD203B41FA5}">
                      <a16:colId xmlns:a16="http://schemas.microsoft.com/office/drawing/2014/main" val="20011"/>
                    </a:ext>
                  </a:extLst>
                </a:gridCol>
                <a:gridCol w="504584">
                  <a:extLst>
                    <a:ext uri="{9D8B030D-6E8A-4147-A177-3AD203B41FA5}">
                      <a16:colId xmlns:a16="http://schemas.microsoft.com/office/drawing/2014/main" val="20012"/>
                    </a:ext>
                  </a:extLst>
                </a:gridCol>
                <a:gridCol w="504585">
                  <a:extLst>
                    <a:ext uri="{9D8B030D-6E8A-4147-A177-3AD203B41FA5}">
                      <a16:colId xmlns:a16="http://schemas.microsoft.com/office/drawing/2014/main" val="20013"/>
                    </a:ext>
                  </a:extLst>
                </a:gridCol>
                <a:gridCol w="504585">
                  <a:extLst>
                    <a:ext uri="{9D8B030D-6E8A-4147-A177-3AD203B41FA5}">
                      <a16:colId xmlns:a16="http://schemas.microsoft.com/office/drawing/2014/main" val="20014"/>
                    </a:ext>
                  </a:extLst>
                </a:gridCol>
                <a:gridCol w="504585">
                  <a:extLst>
                    <a:ext uri="{9D8B030D-6E8A-4147-A177-3AD203B41FA5}">
                      <a16:colId xmlns:a16="http://schemas.microsoft.com/office/drawing/2014/main" val="20015"/>
                    </a:ext>
                  </a:extLst>
                </a:gridCol>
                <a:gridCol w="495799">
                  <a:extLst>
                    <a:ext uri="{9D8B030D-6E8A-4147-A177-3AD203B41FA5}">
                      <a16:colId xmlns:a16="http://schemas.microsoft.com/office/drawing/2014/main" val="20016"/>
                    </a:ext>
                  </a:extLst>
                </a:gridCol>
              </a:tblGrid>
              <a:tr h="426764">
                <a:tc>
                  <a:txBody>
                    <a:bodyPr/>
                    <a:lstStyle/>
                    <a:p>
                      <a:pPr marL="71755">
                        <a:lnSpc>
                          <a:spcPct val="100000"/>
                        </a:lnSpc>
                        <a:spcBef>
                          <a:spcPts val="140"/>
                        </a:spcBef>
                      </a:pPr>
                      <a:r>
                        <a:rPr sz="2300" dirty="0">
                          <a:latin typeface="Arial"/>
                          <a:cs typeface="Arial"/>
                        </a:rPr>
                        <a:t>1</a:t>
                      </a:r>
                      <a:endParaRPr sz="2300">
                        <a:latin typeface="Arial"/>
                        <a:cs typeface="Arial"/>
                      </a:endParaRPr>
                    </a:p>
                  </a:txBody>
                  <a:tcPr marL="0" marR="0" marT="351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6200">
                        <a:lnSpc>
                          <a:spcPct val="100000"/>
                        </a:lnSpc>
                        <a:spcBef>
                          <a:spcPts val="125"/>
                        </a:spcBef>
                      </a:pPr>
                      <a:r>
                        <a:rPr sz="2300" dirty="0">
                          <a:latin typeface="Arial"/>
                          <a:cs typeface="Arial"/>
                        </a:rPr>
                        <a:t>3</a:t>
                      </a: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6200">
                        <a:lnSpc>
                          <a:spcPct val="100000"/>
                        </a:lnSpc>
                        <a:spcBef>
                          <a:spcPts val="110"/>
                        </a:spcBef>
                      </a:pPr>
                      <a:r>
                        <a:rPr sz="2300" dirty="0">
                          <a:latin typeface="Arial"/>
                          <a:cs typeface="Arial"/>
                        </a:rPr>
                        <a:t>5</a:t>
                      </a:r>
                      <a:endParaRPr sz="2300">
                        <a:latin typeface="Arial"/>
                        <a:cs typeface="Arial"/>
                      </a:endParaRPr>
                    </a:p>
                  </a:txBody>
                  <a:tcPr marL="0" marR="0" marT="2761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5565">
                        <a:lnSpc>
                          <a:spcPct val="100000"/>
                        </a:lnSpc>
                        <a:spcBef>
                          <a:spcPts val="125"/>
                        </a:spcBef>
                      </a:pPr>
                      <a:r>
                        <a:rPr sz="2300" dirty="0">
                          <a:latin typeface="Arial"/>
                          <a:cs typeface="Arial"/>
                        </a:rPr>
                        <a:t>9</a:t>
                      </a:r>
                      <a:endParaRPr sz="230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2069">
                        <a:lnSpc>
                          <a:spcPct val="100000"/>
                        </a:lnSpc>
                        <a:spcBef>
                          <a:spcPts val="140"/>
                        </a:spcBef>
                      </a:pPr>
                      <a:r>
                        <a:rPr sz="2300" spc="-10" dirty="0">
                          <a:latin typeface="Arial"/>
                          <a:cs typeface="Arial"/>
                        </a:rPr>
                        <a:t>12</a:t>
                      </a:r>
                      <a:endParaRPr sz="2300">
                        <a:latin typeface="Arial"/>
                        <a:cs typeface="Arial"/>
                      </a:endParaRPr>
                    </a:p>
                  </a:txBody>
                  <a:tcPr marL="0" marR="0" marT="351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2069">
                        <a:lnSpc>
                          <a:spcPct val="100000"/>
                        </a:lnSpc>
                        <a:spcBef>
                          <a:spcPts val="140"/>
                        </a:spcBef>
                      </a:pPr>
                      <a:r>
                        <a:rPr sz="2300" spc="-10" dirty="0">
                          <a:latin typeface="Arial"/>
                          <a:cs typeface="Arial"/>
                        </a:rPr>
                        <a:t>24</a:t>
                      </a:r>
                      <a:endParaRPr sz="2300">
                        <a:latin typeface="Arial"/>
                        <a:cs typeface="Arial"/>
                      </a:endParaRPr>
                    </a:p>
                  </a:txBody>
                  <a:tcPr marL="0" marR="0" marT="351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2069">
                        <a:lnSpc>
                          <a:spcPct val="100000"/>
                        </a:lnSpc>
                        <a:spcBef>
                          <a:spcPts val="125"/>
                        </a:spcBef>
                      </a:pPr>
                      <a:r>
                        <a:rPr sz="2300" spc="-10" dirty="0">
                          <a:latin typeface="Arial"/>
                          <a:cs typeface="Arial"/>
                        </a:rPr>
                        <a:t>29</a:t>
                      </a:r>
                      <a:endParaRPr sz="230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1435">
                        <a:lnSpc>
                          <a:spcPct val="100000"/>
                        </a:lnSpc>
                        <a:spcBef>
                          <a:spcPts val="125"/>
                        </a:spcBef>
                      </a:pPr>
                      <a:r>
                        <a:rPr sz="2300" spc="-10" dirty="0">
                          <a:latin typeface="Arial"/>
                          <a:cs typeface="Arial"/>
                        </a:rPr>
                        <a:t>34</a:t>
                      </a:r>
                      <a:endParaRPr sz="230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1435">
                        <a:lnSpc>
                          <a:spcPct val="100000"/>
                        </a:lnSpc>
                        <a:spcBef>
                          <a:spcPts val="125"/>
                        </a:spcBef>
                      </a:pPr>
                      <a:r>
                        <a:rPr sz="2300" spc="-10" dirty="0">
                          <a:solidFill>
                            <a:srgbClr val="C00000"/>
                          </a:solidFill>
                          <a:latin typeface="Arial"/>
                          <a:cs typeface="Arial"/>
                        </a:rPr>
                        <a:t>35</a:t>
                      </a:r>
                      <a:endParaRPr sz="2300" dirty="0">
                        <a:solidFill>
                          <a:srgbClr val="C00000"/>
                        </a:solidFill>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1435">
                        <a:lnSpc>
                          <a:spcPct val="100000"/>
                        </a:lnSpc>
                        <a:spcBef>
                          <a:spcPts val="125"/>
                        </a:spcBef>
                      </a:pPr>
                      <a:r>
                        <a:rPr sz="2300" spc="-10" dirty="0">
                          <a:latin typeface="Arial"/>
                          <a:cs typeface="Arial"/>
                        </a:rPr>
                        <a:t>37</a:t>
                      </a:r>
                      <a:endParaRPr sz="230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1435">
                        <a:lnSpc>
                          <a:spcPct val="100000"/>
                        </a:lnSpc>
                        <a:spcBef>
                          <a:spcPts val="125"/>
                        </a:spcBef>
                      </a:pPr>
                      <a:r>
                        <a:rPr sz="2300" spc="-10" dirty="0">
                          <a:latin typeface="Arial"/>
                          <a:cs typeface="Arial"/>
                        </a:rPr>
                        <a:t>53</a:t>
                      </a:r>
                      <a:endParaRPr sz="230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800">
                        <a:lnSpc>
                          <a:spcPct val="100000"/>
                        </a:lnSpc>
                        <a:spcBef>
                          <a:spcPts val="125"/>
                        </a:spcBef>
                      </a:pPr>
                      <a:r>
                        <a:rPr sz="2300" spc="-10" dirty="0">
                          <a:latin typeface="Arial"/>
                          <a:cs typeface="Arial"/>
                        </a:rPr>
                        <a:t>62</a:t>
                      </a:r>
                      <a:endParaRPr sz="230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800">
                        <a:lnSpc>
                          <a:spcPct val="100000"/>
                        </a:lnSpc>
                        <a:spcBef>
                          <a:spcPts val="140"/>
                        </a:spcBef>
                      </a:pPr>
                      <a:r>
                        <a:rPr sz="2300" spc="-10" dirty="0">
                          <a:latin typeface="Arial"/>
                          <a:cs typeface="Arial"/>
                        </a:rPr>
                        <a:t>74</a:t>
                      </a:r>
                      <a:endParaRPr sz="2300">
                        <a:latin typeface="Arial"/>
                        <a:cs typeface="Arial"/>
                      </a:endParaRPr>
                    </a:p>
                  </a:txBody>
                  <a:tcPr marL="0" marR="0" marT="351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800">
                        <a:lnSpc>
                          <a:spcPct val="100000"/>
                        </a:lnSpc>
                        <a:spcBef>
                          <a:spcPts val="125"/>
                        </a:spcBef>
                      </a:pPr>
                      <a:r>
                        <a:rPr sz="2300" spc="-10" dirty="0">
                          <a:latin typeface="Arial"/>
                          <a:cs typeface="Arial"/>
                        </a:rPr>
                        <a:t>53</a:t>
                      </a:r>
                      <a:endParaRPr sz="230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165">
                        <a:lnSpc>
                          <a:spcPct val="100000"/>
                        </a:lnSpc>
                        <a:spcBef>
                          <a:spcPts val="125"/>
                        </a:spcBef>
                      </a:pPr>
                      <a:r>
                        <a:rPr sz="2300" spc="-10" dirty="0">
                          <a:latin typeface="Arial"/>
                          <a:cs typeface="Arial"/>
                        </a:rPr>
                        <a:t>62</a:t>
                      </a:r>
                      <a:endParaRPr sz="230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165">
                        <a:lnSpc>
                          <a:spcPct val="100000"/>
                        </a:lnSpc>
                        <a:spcBef>
                          <a:spcPts val="140"/>
                        </a:spcBef>
                      </a:pPr>
                      <a:r>
                        <a:rPr sz="2300" spc="-10" dirty="0">
                          <a:latin typeface="Arial"/>
                          <a:cs typeface="Arial"/>
                        </a:rPr>
                        <a:t>74</a:t>
                      </a:r>
                      <a:endParaRPr sz="2300">
                        <a:latin typeface="Arial"/>
                        <a:cs typeface="Arial"/>
                      </a:endParaRPr>
                    </a:p>
                  </a:txBody>
                  <a:tcPr marL="0" marR="0" marT="351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165">
                        <a:lnSpc>
                          <a:spcPct val="100000"/>
                        </a:lnSpc>
                        <a:spcBef>
                          <a:spcPts val="125"/>
                        </a:spcBef>
                      </a:pPr>
                      <a:r>
                        <a:rPr sz="2300" spc="-10" dirty="0">
                          <a:latin typeface="Arial"/>
                          <a:cs typeface="Arial"/>
                        </a:rPr>
                        <a:t>92</a:t>
                      </a:r>
                      <a:endParaRPr sz="2300" dirty="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sp>
        <p:nvSpPr>
          <p:cNvPr id="7" name="object 4">
            <a:extLst>
              <a:ext uri="{FF2B5EF4-FFF2-40B4-BE49-F238E27FC236}">
                <a16:creationId xmlns:a16="http://schemas.microsoft.com/office/drawing/2014/main" id="{7C90DA3D-C692-483B-A089-F0E5251C598A}"/>
              </a:ext>
            </a:extLst>
          </p:cNvPr>
          <p:cNvSpPr txBox="1"/>
          <p:nvPr/>
        </p:nvSpPr>
        <p:spPr>
          <a:xfrm>
            <a:off x="3453884" y="3236484"/>
            <a:ext cx="2178347" cy="288541"/>
          </a:xfrm>
          <a:prstGeom prst="rect">
            <a:avLst/>
          </a:prstGeom>
        </p:spPr>
        <p:txBody>
          <a:bodyPr vert="horz" wrap="square" lIns="0" tIns="11430" rIns="0" bIns="0" rtlCol="0">
            <a:spAutoFit/>
          </a:bodyPr>
          <a:lstStyle/>
          <a:p>
            <a:pPr marL="12700">
              <a:lnSpc>
                <a:spcPct val="100000"/>
              </a:lnSpc>
              <a:spcBef>
                <a:spcPts val="90"/>
              </a:spcBef>
            </a:pPr>
            <a:r>
              <a:rPr dirty="0">
                <a:solidFill>
                  <a:srgbClr val="C00000"/>
                </a:solidFill>
              </a:rPr>
              <a:t>BINARY</a:t>
            </a:r>
            <a:r>
              <a:rPr lang="en-AU" dirty="0">
                <a:solidFill>
                  <a:srgbClr val="C00000"/>
                </a:solidFill>
              </a:rPr>
              <a:t> </a:t>
            </a:r>
            <a:r>
              <a:rPr dirty="0">
                <a:solidFill>
                  <a:srgbClr val="C00000"/>
                </a:solidFill>
              </a:rPr>
              <a:t>SEARCH(5)</a:t>
            </a:r>
          </a:p>
        </p:txBody>
      </p:sp>
      <p:sp>
        <p:nvSpPr>
          <p:cNvPr id="4" name="TextBox 3">
            <a:extLst>
              <a:ext uri="{FF2B5EF4-FFF2-40B4-BE49-F238E27FC236}">
                <a16:creationId xmlns:a16="http://schemas.microsoft.com/office/drawing/2014/main" id="{8AD0B214-9670-4D5E-A402-5A1742768152}"/>
              </a:ext>
            </a:extLst>
          </p:cNvPr>
          <p:cNvSpPr txBox="1"/>
          <p:nvPr/>
        </p:nvSpPr>
        <p:spPr>
          <a:xfrm>
            <a:off x="3961086" y="1782223"/>
            <a:ext cx="987771" cy="461665"/>
          </a:xfrm>
          <a:prstGeom prst="rect">
            <a:avLst/>
          </a:prstGeom>
          <a:noFill/>
        </p:spPr>
        <p:txBody>
          <a:bodyPr wrap="none" rtlCol="0">
            <a:spAutoFit/>
          </a:bodyPr>
          <a:lstStyle/>
          <a:p>
            <a:r>
              <a:rPr lang="en-AU" sz="2400" dirty="0">
                <a:solidFill>
                  <a:srgbClr val="C00000"/>
                </a:solidFill>
              </a:rPr>
              <a:t>A[</a:t>
            </a:r>
            <a:r>
              <a:rPr lang="en-AU" sz="2400" i="1" dirty="0">
                <a:solidFill>
                  <a:srgbClr val="C00000"/>
                </a:solidFill>
              </a:rPr>
              <a:t>n/2]</a:t>
            </a:r>
            <a:endParaRPr lang="en-AU" sz="2400" dirty="0">
              <a:solidFill>
                <a:srgbClr val="C00000"/>
              </a:solidFill>
            </a:endParaRPr>
          </a:p>
        </p:txBody>
      </p:sp>
      <p:sp>
        <p:nvSpPr>
          <p:cNvPr id="8" name="TextBox 7">
            <a:extLst>
              <a:ext uri="{FF2B5EF4-FFF2-40B4-BE49-F238E27FC236}">
                <a16:creationId xmlns:a16="http://schemas.microsoft.com/office/drawing/2014/main" id="{284C4776-E864-4A00-9149-91C27CE1BB01}"/>
              </a:ext>
            </a:extLst>
          </p:cNvPr>
          <p:cNvSpPr txBox="1"/>
          <p:nvPr/>
        </p:nvSpPr>
        <p:spPr>
          <a:xfrm>
            <a:off x="4948857" y="1782222"/>
            <a:ext cx="1064715" cy="461665"/>
          </a:xfrm>
          <a:prstGeom prst="rect">
            <a:avLst/>
          </a:prstGeom>
          <a:noFill/>
        </p:spPr>
        <p:txBody>
          <a:bodyPr wrap="none" rtlCol="0">
            <a:spAutoFit/>
          </a:bodyPr>
          <a:lstStyle/>
          <a:p>
            <a:r>
              <a:rPr lang="en-AU" sz="2400" dirty="0">
                <a:solidFill>
                  <a:srgbClr val="C00000"/>
                </a:solidFill>
              </a:rPr>
              <a:t>&gt; 5 (k)</a:t>
            </a:r>
          </a:p>
        </p:txBody>
      </p:sp>
      <p:sp>
        <p:nvSpPr>
          <p:cNvPr id="9" name="TextBox 8">
            <a:extLst>
              <a:ext uri="{FF2B5EF4-FFF2-40B4-BE49-F238E27FC236}">
                <a16:creationId xmlns:a16="http://schemas.microsoft.com/office/drawing/2014/main" id="{5564C083-FCC5-417B-9D0A-1C92C4C982E6}"/>
              </a:ext>
            </a:extLst>
          </p:cNvPr>
          <p:cNvSpPr txBox="1"/>
          <p:nvPr/>
        </p:nvSpPr>
        <p:spPr>
          <a:xfrm>
            <a:off x="1094134" y="1518916"/>
            <a:ext cx="2359750" cy="830997"/>
          </a:xfrm>
          <a:prstGeom prst="rect">
            <a:avLst/>
          </a:prstGeom>
          <a:noFill/>
        </p:spPr>
        <p:txBody>
          <a:bodyPr wrap="square" rtlCol="0">
            <a:spAutoFit/>
          </a:bodyPr>
          <a:lstStyle/>
          <a:p>
            <a:pPr algn="ctr"/>
            <a:r>
              <a:rPr lang="en-AU" sz="2400" dirty="0">
                <a:solidFill>
                  <a:srgbClr val="C00000"/>
                </a:solidFill>
              </a:rPr>
              <a:t>k should be in this region</a:t>
            </a:r>
          </a:p>
        </p:txBody>
      </p:sp>
    </p:spTree>
    <p:extLst>
      <p:ext uri="{BB962C8B-B14F-4D97-AF65-F5344CB8AC3E}">
        <p14:creationId xmlns:p14="http://schemas.microsoft.com/office/powerpoint/2010/main" val="359475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8ABAEA-252A-4B92-9E3B-D7030DEF2C8B}"/>
              </a:ext>
            </a:extLst>
          </p:cNvPr>
          <p:cNvSpPr>
            <a:spLocks noGrp="1"/>
          </p:cNvSpPr>
          <p:nvPr>
            <p:ph idx="1"/>
          </p:nvPr>
        </p:nvSpPr>
        <p:spPr/>
        <p:txBody>
          <a:bodyPr/>
          <a:lstStyle/>
          <a:p>
            <a:endParaRPr lang="en-AU" dirty="0"/>
          </a:p>
        </p:txBody>
      </p:sp>
      <p:sp>
        <p:nvSpPr>
          <p:cNvPr id="3" name="Title 2">
            <a:extLst>
              <a:ext uri="{FF2B5EF4-FFF2-40B4-BE49-F238E27FC236}">
                <a16:creationId xmlns:a16="http://schemas.microsoft.com/office/drawing/2014/main" id="{930C09F9-8374-4E2F-8CC3-D42953D17FAC}"/>
              </a:ext>
            </a:extLst>
          </p:cNvPr>
          <p:cNvSpPr>
            <a:spLocks noGrp="1"/>
          </p:cNvSpPr>
          <p:nvPr>
            <p:ph type="title"/>
          </p:nvPr>
        </p:nvSpPr>
        <p:spPr/>
        <p:txBody>
          <a:bodyPr/>
          <a:lstStyle/>
          <a:p>
            <a:r>
              <a:rPr lang="en-AU" dirty="0"/>
              <a:t>Binary search – Demo</a:t>
            </a:r>
          </a:p>
        </p:txBody>
      </p:sp>
      <p:graphicFrame>
        <p:nvGraphicFramePr>
          <p:cNvPr id="6" name="object 3">
            <a:extLst>
              <a:ext uri="{FF2B5EF4-FFF2-40B4-BE49-F238E27FC236}">
                <a16:creationId xmlns:a16="http://schemas.microsoft.com/office/drawing/2014/main" id="{7FE1FFD9-1047-4913-82F4-CC6F84BBDC50}"/>
              </a:ext>
            </a:extLst>
          </p:cNvPr>
          <p:cNvGraphicFramePr>
            <a:graphicFrameLocks noGrp="1"/>
          </p:cNvGraphicFramePr>
          <p:nvPr>
            <p:extLst>
              <p:ext uri="{D42A27DB-BD31-4B8C-83A1-F6EECF244321}">
                <p14:modId xmlns:p14="http://schemas.microsoft.com/office/powerpoint/2010/main" val="372859215"/>
              </p:ext>
            </p:extLst>
          </p:nvPr>
        </p:nvGraphicFramePr>
        <p:xfrm>
          <a:off x="412314" y="2360887"/>
          <a:ext cx="8319371" cy="426764"/>
        </p:xfrm>
        <a:graphic>
          <a:graphicData uri="http://schemas.openxmlformats.org/drawingml/2006/table">
            <a:tbl>
              <a:tblPr firstRow="1" bandRow="1">
                <a:tableStyleId>{2D5ABB26-0587-4C30-8999-92F81FD0307C}</a:tableStyleId>
              </a:tblPr>
              <a:tblGrid>
                <a:gridCol w="435550">
                  <a:extLst>
                    <a:ext uri="{9D8B030D-6E8A-4147-A177-3AD203B41FA5}">
                      <a16:colId xmlns:a16="http://schemas.microsoft.com/office/drawing/2014/main" val="20000"/>
                    </a:ext>
                  </a:extLst>
                </a:gridCol>
                <a:gridCol w="444334">
                  <a:extLst>
                    <a:ext uri="{9D8B030D-6E8A-4147-A177-3AD203B41FA5}">
                      <a16:colId xmlns:a16="http://schemas.microsoft.com/office/drawing/2014/main" val="20001"/>
                    </a:ext>
                  </a:extLst>
                </a:gridCol>
                <a:gridCol w="444338">
                  <a:extLst>
                    <a:ext uri="{9D8B030D-6E8A-4147-A177-3AD203B41FA5}">
                      <a16:colId xmlns:a16="http://schemas.microsoft.com/office/drawing/2014/main" val="20002"/>
                    </a:ext>
                  </a:extLst>
                </a:gridCol>
                <a:gridCol w="444338">
                  <a:extLst>
                    <a:ext uri="{9D8B030D-6E8A-4147-A177-3AD203B41FA5}">
                      <a16:colId xmlns:a16="http://schemas.microsoft.com/office/drawing/2014/main" val="20003"/>
                    </a:ext>
                  </a:extLst>
                </a:gridCol>
                <a:gridCol w="504585">
                  <a:extLst>
                    <a:ext uri="{9D8B030D-6E8A-4147-A177-3AD203B41FA5}">
                      <a16:colId xmlns:a16="http://schemas.microsoft.com/office/drawing/2014/main" val="20004"/>
                    </a:ext>
                  </a:extLst>
                </a:gridCol>
                <a:gridCol w="504584">
                  <a:extLst>
                    <a:ext uri="{9D8B030D-6E8A-4147-A177-3AD203B41FA5}">
                      <a16:colId xmlns:a16="http://schemas.microsoft.com/office/drawing/2014/main" val="20005"/>
                    </a:ext>
                  </a:extLst>
                </a:gridCol>
                <a:gridCol w="504584">
                  <a:extLst>
                    <a:ext uri="{9D8B030D-6E8A-4147-A177-3AD203B41FA5}">
                      <a16:colId xmlns:a16="http://schemas.microsoft.com/office/drawing/2014/main" val="20006"/>
                    </a:ext>
                  </a:extLst>
                </a:gridCol>
                <a:gridCol w="504584">
                  <a:extLst>
                    <a:ext uri="{9D8B030D-6E8A-4147-A177-3AD203B41FA5}">
                      <a16:colId xmlns:a16="http://schemas.microsoft.com/office/drawing/2014/main" val="20007"/>
                    </a:ext>
                  </a:extLst>
                </a:gridCol>
                <a:gridCol w="504584">
                  <a:extLst>
                    <a:ext uri="{9D8B030D-6E8A-4147-A177-3AD203B41FA5}">
                      <a16:colId xmlns:a16="http://schemas.microsoft.com/office/drawing/2014/main" val="20008"/>
                    </a:ext>
                  </a:extLst>
                </a:gridCol>
                <a:gridCol w="504584">
                  <a:extLst>
                    <a:ext uri="{9D8B030D-6E8A-4147-A177-3AD203B41FA5}">
                      <a16:colId xmlns:a16="http://schemas.microsoft.com/office/drawing/2014/main" val="20009"/>
                    </a:ext>
                  </a:extLst>
                </a:gridCol>
                <a:gridCol w="504584">
                  <a:extLst>
                    <a:ext uri="{9D8B030D-6E8A-4147-A177-3AD203B41FA5}">
                      <a16:colId xmlns:a16="http://schemas.microsoft.com/office/drawing/2014/main" val="20010"/>
                    </a:ext>
                  </a:extLst>
                </a:gridCol>
                <a:gridCol w="504584">
                  <a:extLst>
                    <a:ext uri="{9D8B030D-6E8A-4147-A177-3AD203B41FA5}">
                      <a16:colId xmlns:a16="http://schemas.microsoft.com/office/drawing/2014/main" val="20011"/>
                    </a:ext>
                  </a:extLst>
                </a:gridCol>
                <a:gridCol w="504584">
                  <a:extLst>
                    <a:ext uri="{9D8B030D-6E8A-4147-A177-3AD203B41FA5}">
                      <a16:colId xmlns:a16="http://schemas.microsoft.com/office/drawing/2014/main" val="20012"/>
                    </a:ext>
                  </a:extLst>
                </a:gridCol>
                <a:gridCol w="504585">
                  <a:extLst>
                    <a:ext uri="{9D8B030D-6E8A-4147-A177-3AD203B41FA5}">
                      <a16:colId xmlns:a16="http://schemas.microsoft.com/office/drawing/2014/main" val="20013"/>
                    </a:ext>
                  </a:extLst>
                </a:gridCol>
                <a:gridCol w="504585">
                  <a:extLst>
                    <a:ext uri="{9D8B030D-6E8A-4147-A177-3AD203B41FA5}">
                      <a16:colId xmlns:a16="http://schemas.microsoft.com/office/drawing/2014/main" val="20014"/>
                    </a:ext>
                  </a:extLst>
                </a:gridCol>
                <a:gridCol w="504585">
                  <a:extLst>
                    <a:ext uri="{9D8B030D-6E8A-4147-A177-3AD203B41FA5}">
                      <a16:colId xmlns:a16="http://schemas.microsoft.com/office/drawing/2014/main" val="20015"/>
                    </a:ext>
                  </a:extLst>
                </a:gridCol>
                <a:gridCol w="495799">
                  <a:extLst>
                    <a:ext uri="{9D8B030D-6E8A-4147-A177-3AD203B41FA5}">
                      <a16:colId xmlns:a16="http://schemas.microsoft.com/office/drawing/2014/main" val="20016"/>
                    </a:ext>
                  </a:extLst>
                </a:gridCol>
              </a:tblGrid>
              <a:tr h="426764">
                <a:tc>
                  <a:txBody>
                    <a:bodyPr/>
                    <a:lstStyle/>
                    <a:p>
                      <a:pPr marL="71755">
                        <a:lnSpc>
                          <a:spcPct val="100000"/>
                        </a:lnSpc>
                        <a:spcBef>
                          <a:spcPts val="140"/>
                        </a:spcBef>
                      </a:pPr>
                      <a:r>
                        <a:rPr sz="2300" dirty="0">
                          <a:latin typeface="Arial"/>
                          <a:cs typeface="Arial"/>
                        </a:rPr>
                        <a:t>1</a:t>
                      </a:r>
                    </a:p>
                  </a:txBody>
                  <a:tcPr marL="0" marR="0" marT="351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6200">
                        <a:lnSpc>
                          <a:spcPct val="100000"/>
                        </a:lnSpc>
                        <a:spcBef>
                          <a:spcPts val="125"/>
                        </a:spcBef>
                      </a:pPr>
                      <a:r>
                        <a:rPr sz="2300" dirty="0">
                          <a:latin typeface="Arial"/>
                          <a:cs typeface="Arial"/>
                        </a:rPr>
                        <a:t>3</a:t>
                      </a: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6200">
                        <a:lnSpc>
                          <a:spcPct val="100000"/>
                        </a:lnSpc>
                        <a:spcBef>
                          <a:spcPts val="110"/>
                        </a:spcBef>
                      </a:pPr>
                      <a:r>
                        <a:rPr sz="2300" dirty="0">
                          <a:latin typeface="Arial"/>
                          <a:cs typeface="Arial"/>
                        </a:rPr>
                        <a:t>5</a:t>
                      </a:r>
                    </a:p>
                  </a:txBody>
                  <a:tcPr marL="0" marR="0" marT="2761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5565">
                        <a:lnSpc>
                          <a:spcPct val="100000"/>
                        </a:lnSpc>
                        <a:spcBef>
                          <a:spcPts val="125"/>
                        </a:spcBef>
                      </a:pPr>
                      <a:r>
                        <a:rPr sz="2300" dirty="0">
                          <a:solidFill>
                            <a:srgbClr val="C00000"/>
                          </a:solidFill>
                          <a:latin typeface="Arial"/>
                          <a:cs typeface="Arial"/>
                        </a:rPr>
                        <a:t>9</a:t>
                      </a: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2069">
                        <a:lnSpc>
                          <a:spcPct val="100000"/>
                        </a:lnSpc>
                        <a:spcBef>
                          <a:spcPts val="140"/>
                        </a:spcBef>
                      </a:pPr>
                      <a:r>
                        <a:rPr sz="2300" spc="-10" dirty="0">
                          <a:latin typeface="Arial"/>
                          <a:cs typeface="Arial"/>
                        </a:rPr>
                        <a:t>12</a:t>
                      </a:r>
                      <a:endParaRPr sz="2300" dirty="0">
                        <a:latin typeface="Arial"/>
                        <a:cs typeface="Arial"/>
                      </a:endParaRPr>
                    </a:p>
                  </a:txBody>
                  <a:tcPr marL="0" marR="0" marT="351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2069">
                        <a:lnSpc>
                          <a:spcPct val="100000"/>
                        </a:lnSpc>
                        <a:spcBef>
                          <a:spcPts val="140"/>
                        </a:spcBef>
                      </a:pPr>
                      <a:r>
                        <a:rPr sz="2300" spc="-10" dirty="0">
                          <a:latin typeface="Arial"/>
                          <a:cs typeface="Arial"/>
                        </a:rPr>
                        <a:t>24</a:t>
                      </a:r>
                      <a:endParaRPr sz="2300" dirty="0">
                        <a:latin typeface="Arial"/>
                        <a:cs typeface="Arial"/>
                      </a:endParaRPr>
                    </a:p>
                  </a:txBody>
                  <a:tcPr marL="0" marR="0" marT="351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2069">
                        <a:lnSpc>
                          <a:spcPct val="100000"/>
                        </a:lnSpc>
                        <a:spcBef>
                          <a:spcPts val="125"/>
                        </a:spcBef>
                      </a:pPr>
                      <a:r>
                        <a:rPr sz="2300" spc="-10" dirty="0">
                          <a:latin typeface="Arial"/>
                          <a:cs typeface="Arial"/>
                        </a:rPr>
                        <a:t>29</a:t>
                      </a:r>
                      <a:endParaRPr sz="2300" dirty="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1435">
                        <a:lnSpc>
                          <a:spcPct val="100000"/>
                        </a:lnSpc>
                        <a:spcBef>
                          <a:spcPts val="125"/>
                        </a:spcBef>
                      </a:pPr>
                      <a:r>
                        <a:rPr sz="2300" spc="-10" dirty="0">
                          <a:latin typeface="Arial"/>
                          <a:cs typeface="Arial"/>
                        </a:rPr>
                        <a:t>34</a:t>
                      </a:r>
                      <a:endParaRPr sz="2300" dirty="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1435">
                        <a:lnSpc>
                          <a:spcPct val="100000"/>
                        </a:lnSpc>
                        <a:spcBef>
                          <a:spcPts val="125"/>
                        </a:spcBef>
                      </a:pPr>
                      <a:r>
                        <a:rPr sz="2300" spc="-10" dirty="0">
                          <a:solidFill>
                            <a:srgbClr val="C00000"/>
                          </a:solidFill>
                          <a:latin typeface="Arial"/>
                          <a:cs typeface="Arial"/>
                        </a:rPr>
                        <a:t>35</a:t>
                      </a:r>
                      <a:endParaRPr sz="2300" dirty="0">
                        <a:solidFill>
                          <a:srgbClr val="C00000"/>
                        </a:solidFill>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1435">
                        <a:lnSpc>
                          <a:spcPct val="100000"/>
                        </a:lnSpc>
                        <a:spcBef>
                          <a:spcPts val="125"/>
                        </a:spcBef>
                      </a:pPr>
                      <a:r>
                        <a:rPr sz="2300" spc="-10" dirty="0">
                          <a:latin typeface="Arial"/>
                          <a:cs typeface="Arial"/>
                        </a:rPr>
                        <a:t>37</a:t>
                      </a:r>
                      <a:endParaRPr sz="230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1435">
                        <a:lnSpc>
                          <a:spcPct val="100000"/>
                        </a:lnSpc>
                        <a:spcBef>
                          <a:spcPts val="125"/>
                        </a:spcBef>
                      </a:pPr>
                      <a:r>
                        <a:rPr sz="2300" spc="-10" dirty="0">
                          <a:latin typeface="Arial"/>
                          <a:cs typeface="Arial"/>
                        </a:rPr>
                        <a:t>53</a:t>
                      </a:r>
                      <a:endParaRPr sz="230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800">
                        <a:lnSpc>
                          <a:spcPct val="100000"/>
                        </a:lnSpc>
                        <a:spcBef>
                          <a:spcPts val="125"/>
                        </a:spcBef>
                      </a:pPr>
                      <a:r>
                        <a:rPr sz="2300" spc="-10" dirty="0">
                          <a:latin typeface="Arial"/>
                          <a:cs typeface="Arial"/>
                        </a:rPr>
                        <a:t>62</a:t>
                      </a:r>
                      <a:endParaRPr sz="230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800">
                        <a:lnSpc>
                          <a:spcPct val="100000"/>
                        </a:lnSpc>
                        <a:spcBef>
                          <a:spcPts val="140"/>
                        </a:spcBef>
                      </a:pPr>
                      <a:r>
                        <a:rPr sz="2300" spc="-10" dirty="0">
                          <a:latin typeface="Arial"/>
                          <a:cs typeface="Arial"/>
                        </a:rPr>
                        <a:t>74</a:t>
                      </a:r>
                      <a:endParaRPr sz="2300">
                        <a:latin typeface="Arial"/>
                        <a:cs typeface="Arial"/>
                      </a:endParaRPr>
                    </a:p>
                  </a:txBody>
                  <a:tcPr marL="0" marR="0" marT="351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800">
                        <a:lnSpc>
                          <a:spcPct val="100000"/>
                        </a:lnSpc>
                        <a:spcBef>
                          <a:spcPts val="125"/>
                        </a:spcBef>
                      </a:pPr>
                      <a:r>
                        <a:rPr sz="2300" spc="-10" dirty="0">
                          <a:latin typeface="Arial"/>
                          <a:cs typeface="Arial"/>
                        </a:rPr>
                        <a:t>53</a:t>
                      </a:r>
                      <a:endParaRPr sz="230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165">
                        <a:lnSpc>
                          <a:spcPct val="100000"/>
                        </a:lnSpc>
                        <a:spcBef>
                          <a:spcPts val="125"/>
                        </a:spcBef>
                      </a:pPr>
                      <a:r>
                        <a:rPr sz="2300" spc="-10" dirty="0">
                          <a:latin typeface="Arial"/>
                          <a:cs typeface="Arial"/>
                        </a:rPr>
                        <a:t>62</a:t>
                      </a:r>
                      <a:endParaRPr sz="230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165">
                        <a:lnSpc>
                          <a:spcPct val="100000"/>
                        </a:lnSpc>
                        <a:spcBef>
                          <a:spcPts val="140"/>
                        </a:spcBef>
                      </a:pPr>
                      <a:r>
                        <a:rPr sz="2300" spc="-10" dirty="0">
                          <a:latin typeface="Arial"/>
                          <a:cs typeface="Arial"/>
                        </a:rPr>
                        <a:t>74</a:t>
                      </a:r>
                      <a:endParaRPr sz="2300">
                        <a:latin typeface="Arial"/>
                        <a:cs typeface="Arial"/>
                      </a:endParaRPr>
                    </a:p>
                  </a:txBody>
                  <a:tcPr marL="0" marR="0" marT="351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165">
                        <a:lnSpc>
                          <a:spcPct val="100000"/>
                        </a:lnSpc>
                        <a:spcBef>
                          <a:spcPts val="125"/>
                        </a:spcBef>
                      </a:pPr>
                      <a:r>
                        <a:rPr sz="2300" spc="-10" dirty="0">
                          <a:latin typeface="Arial"/>
                          <a:cs typeface="Arial"/>
                        </a:rPr>
                        <a:t>92</a:t>
                      </a:r>
                      <a:endParaRPr sz="2300" dirty="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sp>
        <p:nvSpPr>
          <p:cNvPr id="7" name="object 4">
            <a:extLst>
              <a:ext uri="{FF2B5EF4-FFF2-40B4-BE49-F238E27FC236}">
                <a16:creationId xmlns:a16="http://schemas.microsoft.com/office/drawing/2014/main" id="{7C90DA3D-C692-483B-A089-F0E5251C598A}"/>
              </a:ext>
            </a:extLst>
          </p:cNvPr>
          <p:cNvSpPr txBox="1"/>
          <p:nvPr/>
        </p:nvSpPr>
        <p:spPr>
          <a:xfrm>
            <a:off x="3453884" y="3236484"/>
            <a:ext cx="2178347" cy="288541"/>
          </a:xfrm>
          <a:prstGeom prst="rect">
            <a:avLst/>
          </a:prstGeom>
        </p:spPr>
        <p:txBody>
          <a:bodyPr vert="horz" wrap="square" lIns="0" tIns="11430" rIns="0" bIns="0" rtlCol="0">
            <a:spAutoFit/>
          </a:bodyPr>
          <a:lstStyle/>
          <a:p>
            <a:pPr marL="12700">
              <a:lnSpc>
                <a:spcPct val="100000"/>
              </a:lnSpc>
              <a:spcBef>
                <a:spcPts val="90"/>
              </a:spcBef>
            </a:pPr>
            <a:r>
              <a:rPr dirty="0">
                <a:solidFill>
                  <a:srgbClr val="C00000"/>
                </a:solidFill>
              </a:rPr>
              <a:t>BINARY</a:t>
            </a:r>
            <a:r>
              <a:rPr lang="en-AU" dirty="0">
                <a:solidFill>
                  <a:srgbClr val="C00000"/>
                </a:solidFill>
              </a:rPr>
              <a:t> </a:t>
            </a:r>
            <a:r>
              <a:rPr dirty="0">
                <a:solidFill>
                  <a:srgbClr val="C00000"/>
                </a:solidFill>
              </a:rPr>
              <a:t>SEARCH(5)</a:t>
            </a:r>
          </a:p>
        </p:txBody>
      </p:sp>
      <p:sp>
        <p:nvSpPr>
          <p:cNvPr id="4" name="Rectangle 3">
            <a:extLst>
              <a:ext uri="{FF2B5EF4-FFF2-40B4-BE49-F238E27FC236}">
                <a16:creationId xmlns:a16="http://schemas.microsoft.com/office/drawing/2014/main" id="{444D8FB0-0A6F-4BF8-913B-A83D44FDFEC5}"/>
              </a:ext>
            </a:extLst>
          </p:cNvPr>
          <p:cNvSpPr/>
          <p:nvPr/>
        </p:nvSpPr>
        <p:spPr>
          <a:xfrm>
            <a:off x="1025198" y="1805049"/>
            <a:ext cx="1952779" cy="461665"/>
          </a:xfrm>
          <a:prstGeom prst="rect">
            <a:avLst/>
          </a:prstGeom>
        </p:spPr>
        <p:txBody>
          <a:bodyPr wrap="none">
            <a:spAutoFit/>
          </a:bodyPr>
          <a:lstStyle/>
          <a:p>
            <a:r>
              <a:rPr lang="en-AU" sz="2400" dirty="0">
                <a:solidFill>
                  <a:srgbClr val="C00000"/>
                </a:solidFill>
              </a:rPr>
              <a:t>A[</a:t>
            </a:r>
            <a:r>
              <a:rPr lang="en-AU" sz="2400" i="1" dirty="0">
                <a:solidFill>
                  <a:srgbClr val="C00000"/>
                </a:solidFill>
              </a:rPr>
              <a:t>n/2] </a:t>
            </a:r>
            <a:r>
              <a:rPr lang="en-AU" sz="2400" dirty="0">
                <a:solidFill>
                  <a:srgbClr val="C00000"/>
                </a:solidFill>
              </a:rPr>
              <a:t>&gt; 5 (k)</a:t>
            </a:r>
          </a:p>
        </p:txBody>
      </p:sp>
    </p:spTree>
    <p:extLst>
      <p:ext uri="{BB962C8B-B14F-4D97-AF65-F5344CB8AC3E}">
        <p14:creationId xmlns:p14="http://schemas.microsoft.com/office/powerpoint/2010/main" val="242678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8ABAEA-252A-4B92-9E3B-D7030DEF2C8B}"/>
              </a:ext>
            </a:extLst>
          </p:cNvPr>
          <p:cNvSpPr>
            <a:spLocks noGrp="1"/>
          </p:cNvSpPr>
          <p:nvPr>
            <p:ph idx="1"/>
          </p:nvPr>
        </p:nvSpPr>
        <p:spPr/>
        <p:txBody>
          <a:bodyPr/>
          <a:lstStyle/>
          <a:p>
            <a:endParaRPr lang="en-AU" dirty="0"/>
          </a:p>
        </p:txBody>
      </p:sp>
      <p:sp>
        <p:nvSpPr>
          <p:cNvPr id="3" name="Title 2">
            <a:extLst>
              <a:ext uri="{FF2B5EF4-FFF2-40B4-BE49-F238E27FC236}">
                <a16:creationId xmlns:a16="http://schemas.microsoft.com/office/drawing/2014/main" id="{930C09F9-8374-4E2F-8CC3-D42953D17FAC}"/>
              </a:ext>
            </a:extLst>
          </p:cNvPr>
          <p:cNvSpPr>
            <a:spLocks noGrp="1"/>
          </p:cNvSpPr>
          <p:nvPr>
            <p:ph type="title"/>
          </p:nvPr>
        </p:nvSpPr>
        <p:spPr/>
        <p:txBody>
          <a:bodyPr/>
          <a:lstStyle/>
          <a:p>
            <a:r>
              <a:rPr lang="en-AU" dirty="0"/>
              <a:t>Binary search – Demo</a:t>
            </a:r>
          </a:p>
        </p:txBody>
      </p:sp>
      <p:graphicFrame>
        <p:nvGraphicFramePr>
          <p:cNvPr id="6" name="object 3">
            <a:extLst>
              <a:ext uri="{FF2B5EF4-FFF2-40B4-BE49-F238E27FC236}">
                <a16:creationId xmlns:a16="http://schemas.microsoft.com/office/drawing/2014/main" id="{7FE1FFD9-1047-4913-82F4-CC6F84BBDC50}"/>
              </a:ext>
            </a:extLst>
          </p:cNvPr>
          <p:cNvGraphicFramePr>
            <a:graphicFrameLocks noGrp="1"/>
          </p:cNvGraphicFramePr>
          <p:nvPr>
            <p:extLst>
              <p:ext uri="{D42A27DB-BD31-4B8C-83A1-F6EECF244321}">
                <p14:modId xmlns:p14="http://schemas.microsoft.com/office/powerpoint/2010/main" val="1949901646"/>
              </p:ext>
            </p:extLst>
          </p:nvPr>
        </p:nvGraphicFramePr>
        <p:xfrm>
          <a:off x="412314" y="2360887"/>
          <a:ext cx="8319371" cy="426764"/>
        </p:xfrm>
        <a:graphic>
          <a:graphicData uri="http://schemas.openxmlformats.org/drawingml/2006/table">
            <a:tbl>
              <a:tblPr firstRow="1" bandRow="1">
                <a:tableStyleId>{2D5ABB26-0587-4C30-8999-92F81FD0307C}</a:tableStyleId>
              </a:tblPr>
              <a:tblGrid>
                <a:gridCol w="435550">
                  <a:extLst>
                    <a:ext uri="{9D8B030D-6E8A-4147-A177-3AD203B41FA5}">
                      <a16:colId xmlns:a16="http://schemas.microsoft.com/office/drawing/2014/main" val="20000"/>
                    </a:ext>
                  </a:extLst>
                </a:gridCol>
                <a:gridCol w="444334">
                  <a:extLst>
                    <a:ext uri="{9D8B030D-6E8A-4147-A177-3AD203B41FA5}">
                      <a16:colId xmlns:a16="http://schemas.microsoft.com/office/drawing/2014/main" val="20001"/>
                    </a:ext>
                  </a:extLst>
                </a:gridCol>
                <a:gridCol w="444338">
                  <a:extLst>
                    <a:ext uri="{9D8B030D-6E8A-4147-A177-3AD203B41FA5}">
                      <a16:colId xmlns:a16="http://schemas.microsoft.com/office/drawing/2014/main" val="20002"/>
                    </a:ext>
                  </a:extLst>
                </a:gridCol>
                <a:gridCol w="444338">
                  <a:extLst>
                    <a:ext uri="{9D8B030D-6E8A-4147-A177-3AD203B41FA5}">
                      <a16:colId xmlns:a16="http://schemas.microsoft.com/office/drawing/2014/main" val="20003"/>
                    </a:ext>
                  </a:extLst>
                </a:gridCol>
                <a:gridCol w="504585">
                  <a:extLst>
                    <a:ext uri="{9D8B030D-6E8A-4147-A177-3AD203B41FA5}">
                      <a16:colId xmlns:a16="http://schemas.microsoft.com/office/drawing/2014/main" val="20004"/>
                    </a:ext>
                  </a:extLst>
                </a:gridCol>
                <a:gridCol w="504584">
                  <a:extLst>
                    <a:ext uri="{9D8B030D-6E8A-4147-A177-3AD203B41FA5}">
                      <a16:colId xmlns:a16="http://schemas.microsoft.com/office/drawing/2014/main" val="20005"/>
                    </a:ext>
                  </a:extLst>
                </a:gridCol>
                <a:gridCol w="504584">
                  <a:extLst>
                    <a:ext uri="{9D8B030D-6E8A-4147-A177-3AD203B41FA5}">
                      <a16:colId xmlns:a16="http://schemas.microsoft.com/office/drawing/2014/main" val="20006"/>
                    </a:ext>
                  </a:extLst>
                </a:gridCol>
                <a:gridCol w="504584">
                  <a:extLst>
                    <a:ext uri="{9D8B030D-6E8A-4147-A177-3AD203B41FA5}">
                      <a16:colId xmlns:a16="http://schemas.microsoft.com/office/drawing/2014/main" val="20007"/>
                    </a:ext>
                  </a:extLst>
                </a:gridCol>
                <a:gridCol w="504584">
                  <a:extLst>
                    <a:ext uri="{9D8B030D-6E8A-4147-A177-3AD203B41FA5}">
                      <a16:colId xmlns:a16="http://schemas.microsoft.com/office/drawing/2014/main" val="20008"/>
                    </a:ext>
                  </a:extLst>
                </a:gridCol>
                <a:gridCol w="504584">
                  <a:extLst>
                    <a:ext uri="{9D8B030D-6E8A-4147-A177-3AD203B41FA5}">
                      <a16:colId xmlns:a16="http://schemas.microsoft.com/office/drawing/2014/main" val="20009"/>
                    </a:ext>
                  </a:extLst>
                </a:gridCol>
                <a:gridCol w="504584">
                  <a:extLst>
                    <a:ext uri="{9D8B030D-6E8A-4147-A177-3AD203B41FA5}">
                      <a16:colId xmlns:a16="http://schemas.microsoft.com/office/drawing/2014/main" val="20010"/>
                    </a:ext>
                  </a:extLst>
                </a:gridCol>
                <a:gridCol w="504584">
                  <a:extLst>
                    <a:ext uri="{9D8B030D-6E8A-4147-A177-3AD203B41FA5}">
                      <a16:colId xmlns:a16="http://schemas.microsoft.com/office/drawing/2014/main" val="20011"/>
                    </a:ext>
                  </a:extLst>
                </a:gridCol>
                <a:gridCol w="504584">
                  <a:extLst>
                    <a:ext uri="{9D8B030D-6E8A-4147-A177-3AD203B41FA5}">
                      <a16:colId xmlns:a16="http://schemas.microsoft.com/office/drawing/2014/main" val="20012"/>
                    </a:ext>
                  </a:extLst>
                </a:gridCol>
                <a:gridCol w="504585">
                  <a:extLst>
                    <a:ext uri="{9D8B030D-6E8A-4147-A177-3AD203B41FA5}">
                      <a16:colId xmlns:a16="http://schemas.microsoft.com/office/drawing/2014/main" val="20013"/>
                    </a:ext>
                  </a:extLst>
                </a:gridCol>
                <a:gridCol w="504585">
                  <a:extLst>
                    <a:ext uri="{9D8B030D-6E8A-4147-A177-3AD203B41FA5}">
                      <a16:colId xmlns:a16="http://schemas.microsoft.com/office/drawing/2014/main" val="20014"/>
                    </a:ext>
                  </a:extLst>
                </a:gridCol>
                <a:gridCol w="504585">
                  <a:extLst>
                    <a:ext uri="{9D8B030D-6E8A-4147-A177-3AD203B41FA5}">
                      <a16:colId xmlns:a16="http://schemas.microsoft.com/office/drawing/2014/main" val="20015"/>
                    </a:ext>
                  </a:extLst>
                </a:gridCol>
                <a:gridCol w="495799">
                  <a:extLst>
                    <a:ext uri="{9D8B030D-6E8A-4147-A177-3AD203B41FA5}">
                      <a16:colId xmlns:a16="http://schemas.microsoft.com/office/drawing/2014/main" val="20016"/>
                    </a:ext>
                  </a:extLst>
                </a:gridCol>
              </a:tblGrid>
              <a:tr h="426764">
                <a:tc>
                  <a:txBody>
                    <a:bodyPr/>
                    <a:lstStyle/>
                    <a:p>
                      <a:pPr marL="71755">
                        <a:lnSpc>
                          <a:spcPct val="100000"/>
                        </a:lnSpc>
                        <a:spcBef>
                          <a:spcPts val="140"/>
                        </a:spcBef>
                      </a:pPr>
                      <a:r>
                        <a:rPr sz="2300" dirty="0">
                          <a:latin typeface="Arial"/>
                          <a:cs typeface="Arial"/>
                        </a:rPr>
                        <a:t>1</a:t>
                      </a:r>
                    </a:p>
                  </a:txBody>
                  <a:tcPr marL="0" marR="0" marT="351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6200">
                        <a:lnSpc>
                          <a:spcPct val="100000"/>
                        </a:lnSpc>
                        <a:spcBef>
                          <a:spcPts val="125"/>
                        </a:spcBef>
                      </a:pPr>
                      <a:r>
                        <a:rPr sz="2300" dirty="0">
                          <a:solidFill>
                            <a:srgbClr val="C00000"/>
                          </a:solidFill>
                          <a:latin typeface="Arial"/>
                          <a:cs typeface="Arial"/>
                        </a:rPr>
                        <a:t>3</a:t>
                      </a: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6200">
                        <a:lnSpc>
                          <a:spcPct val="100000"/>
                        </a:lnSpc>
                        <a:spcBef>
                          <a:spcPts val="110"/>
                        </a:spcBef>
                      </a:pPr>
                      <a:r>
                        <a:rPr sz="2300" dirty="0">
                          <a:latin typeface="Arial"/>
                          <a:cs typeface="Arial"/>
                        </a:rPr>
                        <a:t>5</a:t>
                      </a:r>
                    </a:p>
                  </a:txBody>
                  <a:tcPr marL="0" marR="0" marT="2761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5565">
                        <a:lnSpc>
                          <a:spcPct val="100000"/>
                        </a:lnSpc>
                        <a:spcBef>
                          <a:spcPts val="125"/>
                        </a:spcBef>
                      </a:pPr>
                      <a:r>
                        <a:rPr sz="2300" dirty="0">
                          <a:solidFill>
                            <a:srgbClr val="C00000"/>
                          </a:solidFill>
                          <a:latin typeface="Arial"/>
                          <a:cs typeface="Arial"/>
                        </a:rPr>
                        <a:t>9</a:t>
                      </a: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2069">
                        <a:lnSpc>
                          <a:spcPct val="100000"/>
                        </a:lnSpc>
                        <a:spcBef>
                          <a:spcPts val="140"/>
                        </a:spcBef>
                      </a:pPr>
                      <a:r>
                        <a:rPr sz="2300" spc="-10" dirty="0">
                          <a:latin typeface="Arial"/>
                          <a:cs typeface="Arial"/>
                        </a:rPr>
                        <a:t>12</a:t>
                      </a:r>
                      <a:endParaRPr sz="2300" dirty="0">
                        <a:latin typeface="Arial"/>
                        <a:cs typeface="Arial"/>
                      </a:endParaRPr>
                    </a:p>
                  </a:txBody>
                  <a:tcPr marL="0" marR="0" marT="351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2069">
                        <a:lnSpc>
                          <a:spcPct val="100000"/>
                        </a:lnSpc>
                        <a:spcBef>
                          <a:spcPts val="140"/>
                        </a:spcBef>
                      </a:pPr>
                      <a:r>
                        <a:rPr sz="2300" spc="-10" dirty="0">
                          <a:latin typeface="Arial"/>
                          <a:cs typeface="Arial"/>
                        </a:rPr>
                        <a:t>24</a:t>
                      </a:r>
                      <a:endParaRPr sz="2300" dirty="0">
                        <a:latin typeface="Arial"/>
                        <a:cs typeface="Arial"/>
                      </a:endParaRPr>
                    </a:p>
                  </a:txBody>
                  <a:tcPr marL="0" marR="0" marT="351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2069">
                        <a:lnSpc>
                          <a:spcPct val="100000"/>
                        </a:lnSpc>
                        <a:spcBef>
                          <a:spcPts val="125"/>
                        </a:spcBef>
                      </a:pPr>
                      <a:r>
                        <a:rPr sz="2300" spc="-10" dirty="0">
                          <a:latin typeface="Arial"/>
                          <a:cs typeface="Arial"/>
                        </a:rPr>
                        <a:t>29</a:t>
                      </a:r>
                      <a:endParaRPr sz="2300" dirty="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1435">
                        <a:lnSpc>
                          <a:spcPct val="100000"/>
                        </a:lnSpc>
                        <a:spcBef>
                          <a:spcPts val="125"/>
                        </a:spcBef>
                      </a:pPr>
                      <a:r>
                        <a:rPr sz="2300" spc="-10" dirty="0">
                          <a:latin typeface="Arial"/>
                          <a:cs typeface="Arial"/>
                        </a:rPr>
                        <a:t>34</a:t>
                      </a:r>
                      <a:endParaRPr sz="2300" dirty="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1435">
                        <a:lnSpc>
                          <a:spcPct val="100000"/>
                        </a:lnSpc>
                        <a:spcBef>
                          <a:spcPts val="125"/>
                        </a:spcBef>
                      </a:pPr>
                      <a:r>
                        <a:rPr sz="2300" spc="-10" dirty="0">
                          <a:solidFill>
                            <a:srgbClr val="C00000"/>
                          </a:solidFill>
                          <a:latin typeface="Arial"/>
                          <a:cs typeface="Arial"/>
                        </a:rPr>
                        <a:t>35</a:t>
                      </a:r>
                      <a:endParaRPr sz="2300" dirty="0">
                        <a:solidFill>
                          <a:srgbClr val="C00000"/>
                        </a:solidFill>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1435">
                        <a:lnSpc>
                          <a:spcPct val="100000"/>
                        </a:lnSpc>
                        <a:spcBef>
                          <a:spcPts val="125"/>
                        </a:spcBef>
                      </a:pPr>
                      <a:r>
                        <a:rPr sz="2300" spc="-10" dirty="0">
                          <a:latin typeface="Arial"/>
                          <a:cs typeface="Arial"/>
                        </a:rPr>
                        <a:t>37</a:t>
                      </a:r>
                      <a:endParaRPr sz="230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1435">
                        <a:lnSpc>
                          <a:spcPct val="100000"/>
                        </a:lnSpc>
                        <a:spcBef>
                          <a:spcPts val="125"/>
                        </a:spcBef>
                      </a:pPr>
                      <a:r>
                        <a:rPr sz="2300" spc="-10" dirty="0">
                          <a:latin typeface="Arial"/>
                          <a:cs typeface="Arial"/>
                        </a:rPr>
                        <a:t>53</a:t>
                      </a:r>
                      <a:endParaRPr sz="230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800">
                        <a:lnSpc>
                          <a:spcPct val="100000"/>
                        </a:lnSpc>
                        <a:spcBef>
                          <a:spcPts val="125"/>
                        </a:spcBef>
                      </a:pPr>
                      <a:r>
                        <a:rPr sz="2300" spc="-10" dirty="0">
                          <a:latin typeface="Arial"/>
                          <a:cs typeface="Arial"/>
                        </a:rPr>
                        <a:t>62</a:t>
                      </a:r>
                      <a:endParaRPr sz="230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800">
                        <a:lnSpc>
                          <a:spcPct val="100000"/>
                        </a:lnSpc>
                        <a:spcBef>
                          <a:spcPts val="140"/>
                        </a:spcBef>
                      </a:pPr>
                      <a:r>
                        <a:rPr sz="2300" spc="-10" dirty="0">
                          <a:latin typeface="Arial"/>
                          <a:cs typeface="Arial"/>
                        </a:rPr>
                        <a:t>74</a:t>
                      </a:r>
                      <a:endParaRPr sz="2300">
                        <a:latin typeface="Arial"/>
                        <a:cs typeface="Arial"/>
                      </a:endParaRPr>
                    </a:p>
                  </a:txBody>
                  <a:tcPr marL="0" marR="0" marT="351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800">
                        <a:lnSpc>
                          <a:spcPct val="100000"/>
                        </a:lnSpc>
                        <a:spcBef>
                          <a:spcPts val="125"/>
                        </a:spcBef>
                      </a:pPr>
                      <a:r>
                        <a:rPr sz="2300" spc="-10" dirty="0">
                          <a:latin typeface="Arial"/>
                          <a:cs typeface="Arial"/>
                        </a:rPr>
                        <a:t>53</a:t>
                      </a:r>
                      <a:endParaRPr sz="230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165">
                        <a:lnSpc>
                          <a:spcPct val="100000"/>
                        </a:lnSpc>
                        <a:spcBef>
                          <a:spcPts val="125"/>
                        </a:spcBef>
                      </a:pPr>
                      <a:r>
                        <a:rPr sz="2300" spc="-10" dirty="0">
                          <a:latin typeface="Arial"/>
                          <a:cs typeface="Arial"/>
                        </a:rPr>
                        <a:t>62</a:t>
                      </a:r>
                      <a:endParaRPr sz="230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165">
                        <a:lnSpc>
                          <a:spcPct val="100000"/>
                        </a:lnSpc>
                        <a:spcBef>
                          <a:spcPts val="140"/>
                        </a:spcBef>
                      </a:pPr>
                      <a:r>
                        <a:rPr sz="2300" spc="-10" dirty="0">
                          <a:latin typeface="Arial"/>
                          <a:cs typeface="Arial"/>
                        </a:rPr>
                        <a:t>74</a:t>
                      </a:r>
                      <a:endParaRPr sz="2300">
                        <a:latin typeface="Arial"/>
                        <a:cs typeface="Arial"/>
                      </a:endParaRPr>
                    </a:p>
                  </a:txBody>
                  <a:tcPr marL="0" marR="0" marT="351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165">
                        <a:lnSpc>
                          <a:spcPct val="100000"/>
                        </a:lnSpc>
                        <a:spcBef>
                          <a:spcPts val="125"/>
                        </a:spcBef>
                      </a:pPr>
                      <a:r>
                        <a:rPr sz="2300" spc="-10" dirty="0">
                          <a:latin typeface="Arial"/>
                          <a:cs typeface="Arial"/>
                        </a:rPr>
                        <a:t>92</a:t>
                      </a:r>
                      <a:endParaRPr sz="2300" dirty="0">
                        <a:latin typeface="Arial"/>
                        <a:cs typeface="Arial"/>
                      </a:endParaRPr>
                    </a:p>
                  </a:txBody>
                  <a:tcPr marL="0" marR="0" marT="313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sp>
        <p:nvSpPr>
          <p:cNvPr id="7" name="object 4">
            <a:extLst>
              <a:ext uri="{FF2B5EF4-FFF2-40B4-BE49-F238E27FC236}">
                <a16:creationId xmlns:a16="http://schemas.microsoft.com/office/drawing/2014/main" id="{7C90DA3D-C692-483B-A089-F0E5251C598A}"/>
              </a:ext>
            </a:extLst>
          </p:cNvPr>
          <p:cNvSpPr txBox="1"/>
          <p:nvPr/>
        </p:nvSpPr>
        <p:spPr>
          <a:xfrm>
            <a:off x="3453884" y="3236484"/>
            <a:ext cx="2178347" cy="288541"/>
          </a:xfrm>
          <a:prstGeom prst="rect">
            <a:avLst/>
          </a:prstGeom>
        </p:spPr>
        <p:txBody>
          <a:bodyPr vert="horz" wrap="square" lIns="0" tIns="11430" rIns="0" bIns="0" rtlCol="0">
            <a:spAutoFit/>
          </a:bodyPr>
          <a:lstStyle/>
          <a:p>
            <a:pPr marL="12700">
              <a:lnSpc>
                <a:spcPct val="100000"/>
              </a:lnSpc>
              <a:spcBef>
                <a:spcPts val="90"/>
              </a:spcBef>
            </a:pPr>
            <a:r>
              <a:rPr dirty="0">
                <a:solidFill>
                  <a:srgbClr val="C00000"/>
                </a:solidFill>
              </a:rPr>
              <a:t>BINARY</a:t>
            </a:r>
            <a:r>
              <a:rPr lang="en-AU" dirty="0">
                <a:solidFill>
                  <a:srgbClr val="C00000"/>
                </a:solidFill>
              </a:rPr>
              <a:t> </a:t>
            </a:r>
            <a:r>
              <a:rPr dirty="0">
                <a:solidFill>
                  <a:srgbClr val="C00000"/>
                </a:solidFill>
              </a:rPr>
              <a:t>SEARCH(5)</a:t>
            </a:r>
          </a:p>
        </p:txBody>
      </p:sp>
      <p:sp>
        <p:nvSpPr>
          <p:cNvPr id="4" name="Rectangle 3">
            <a:extLst>
              <a:ext uri="{FF2B5EF4-FFF2-40B4-BE49-F238E27FC236}">
                <a16:creationId xmlns:a16="http://schemas.microsoft.com/office/drawing/2014/main" id="{444D8FB0-0A6F-4BF8-913B-A83D44FDFEC5}"/>
              </a:ext>
            </a:extLst>
          </p:cNvPr>
          <p:cNvSpPr/>
          <p:nvPr/>
        </p:nvSpPr>
        <p:spPr>
          <a:xfrm>
            <a:off x="219694" y="1836580"/>
            <a:ext cx="1952779" cy="461665"/>
          </a:xfrm>
          <a:prstGeom prst="rect">
            <a:avLst/>
          </a:prstGeom>
        </p:spPr>
        <p:txBody>
          <a:bodyPr wrap="none">
            <a:spAutoFit/>
          </a:bodyPr>
          <a:lstStyle/>
          <a:p>
            <a:r>
              <a:rPr lang="en-AU" sz="2400" dirty="0">
                <a:solidFill>
                  <a:srgbClr val="C00000"/>
                </a:solidFill>
              </a:rPr>
              <a:t>A[</a:t>
            </a:r>
            <a:r>
              <a:rPr lang="en-AU" sz="2400" i="1" dirty="0">
                <a:solidFill>
                  <a:srgbClr val="C00000"/>
                </a:solidFill>
              </a:rPr>
              <a:t>n/2] </a:t>
            </a:r>
            <a:r>
              <a:rPr lang="en-AU" sz="2400" dirty="0">
                <a:solidFill>
                  <a:srgbClr val="C00000"/>
                </a:solidFill>
              </a:rPr>
              <a:t>&lt; 5 (k)</a:t>
            </a:r>
          </a:p>
        </p:txBody>
      </p:sp>
      <p:sp>
        <p:nvSpPr>
          <p:cNvPr id="8" name="Rectangle 7">
            <a:extLst>
              <a:ext uri="{FF2B5EF4-FFF2-40B4-BE49-F238E27FC236}">
                <a16:creationId xmlns:a16="http://schemas.microsoft.com/office/drawing/2014/main" id="{BF6F715F-8A12-4BCD-9134-242398F150F4}"/>
              </a:ext>
            </a:extLst>
          </p:cNvPr>
          <p:cNvSpPr/>
          <p:nvPr/>
        </p:nvSpPr>
        <p:spPr>
          <a:xfrm>
            <a:off x="616459" y="2807217"/>
            <a:ext cx="1976968" cy="646331"/>
          </a:xfrm>
          <a:prstGeom prst="rect">
            <a:avLst/>
          </a:prstGeom>
        </p:spPr>
        <p:txBody>
          <a:bodyPr wrap="square">
            <a:spAutoFit/>
          </a:bodyPr>
          <a:lstStyle/>
          <a:p>
            <a:pPr algn="ctr"/>
            <a:r>
              <a:rPr lang="en-AU" dirty="0">
                <a:solidFill>
                  <a:srgbClr val="C00000"/>
                </a:solidFill>
              </a:rPr>
              <a:t>K should be on the left…</a:t>
            </a:r>
          </a:p>
        </p:txBody>
      </p:sp>
      <p:sp>
        <p:nvSpPr>
          <p:cNvPr id="9" name="Rectangle 8">
            <a:extLst>
              <a:ext uri="{FF2B5EF4-FFF2-40B4-BE49-F238E27FC236}">
                <a16:creationId xmlns:a16="http://schemas.microsoft.com/office/drawing/2014/main" id="{844A4914-B2B0-4045-B92E-DFFEEBB2467C}"/>
              </a:ext>
            </a:extLst>
          </p:cNvPr>
          <p:cNvSpPr/>
          <p:nvPr/>
        </p:nvSpPr>
        <p:spPr>
          <a:xfrm>
            <a:off x="616459" y="3453548"/>
            <a:ext cx="1976968" cy="646331"/>
          </a:xfrm>
          <a:prstGeom prst="rect">
            <a:avLst/>
          </a:prstGeom>
        </p:spPr>
        <p:txBody>
          <a:bodyPr wrap="square">
            <a:spAutoFit/>
          </a:bodyPr>
          <a:lstStyle/>
          <a:p>
            <a:pPr algn="ctr"/>
            <a:r>
              <a:rPr lang="en-AU" dirty="0">
                <a:solidFill>
                  <a:srgbClr val="C00000"/>
                </a:solidFill>
              </a:rPr>
              <a:t>Oh wait, it’s there </a:t>
            </a:r>
            <a:r>
              <a:rPr lang="en-AU" dirty="0">
                <a:solidFill>
                  <a:srgbClr val="C00000"/>
                </a:solidFill>
                <a:sym typeface="Wingdings" panose="05000000000000000000" pitchFamily="2" charset="2"/>
              </a:rPr>
              <a:t></a:t>
            </a:r>
            <a:endParaRPr lang="en-AU" dirty="0">
              <a:solidFill>
                <a:srgbClr val="C00000"/>
              </a:solidFill>
            </a:endParaRPr>
          </a:p>
        </p:txBody>
      </p:sp>
    </p:spTree>
    <p:extLst>
      <p:ext uri="{BB962C8B-B14F-4D97-AF65-F5344CB8AC3E}">
        <p14:creationId xmlns:p14="http://schemas.microsoft.com/office/powerpoint/2010/main" val="136843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DA053D-0EB7-4023-9F35-37F7B3B0E5BD}"/>
              </a:ext>
            </a:extLst>
          </p:cNvPr>
          <p:cNvSpPr>
            <a:spLocks noGrp="1"/>
          </p:cNvSpPr>
          <p:nvPr>
            <p:ph idx="1"/>
          </p:nvPr>
        </p:nvSpPr>
        <p:spPr/>
        <p:txBody>
          <a:bodyPr/>
          <a:lstStyle/>
          <a:p>
            <a:pPr>
              <a:lnSpc>
                <a:spcPct val="100000"/>
              </a:lnSpc>
            </a:pPr>
            <a:r>
              <a:rPr lang="en-AU" dirty="0"/>
              <a:t>A detachment of 25 soldiers must cross a wide and deep river with no bridge in sight. They notice two 12-year-old boys playing in a rowboat by the shore. The boat is so tiny, however, that it can only hold two boys or one soldier. </a:t>
            </a:r>
          </a:p>
          <a:p>
            <a:pPr>
              <a:lnSpc>
                <a:spcPct val="100000"/>
              </a:lnSpc>
            </a:pPr>
            <a:r>
              <a:rPr lang="en-AU" dirty="0"/>
              <a:t>How can the soldiers get across the river and leave the boys in joint possession of the boat? </a:t>
            </a:r>
          </a:p>
          <a:p>
            <a:pPr>
              <a:lnSpc>
                <a:spcPct val="100000"/>
              </a:lnSpc>
            </a:pPr>
            <a:r>
              <a:rPr lang="en-AU" dirty="0"/>
              <a:t>How many times does the boat pass from shore to shore?</a:t>
            </a:r>
            <a:endParaRPr lang="en-GB" dirty="0"/>
          </a:p>
        </p:txBody>
      </p:sp>
      <p:sp>
        <p:nvSpPr>
          <p:cNvPr id="3" name="Title 2">
            <a:extLst>
              <a:ext uri="{FF2B5EF4-FFF2-40B4-BE49-F238E27FC236}">
                <a16:creationId xmlns:a16="http://schemas.microsoft.com/office/drawing/2014/main" id="{70AE8A85-BF98-416E-85EA-3C7705182C7D}"/>
              </a:ext>
            </a:extLst>
          </p:cNvPr>
          <p:cNvSpPr>
            <a:spLocks noGrp="1"/>
          </p:cNvSpPr>
          <p:nvPr>
            <p:ph type="title"/>
          </p:nvPr>
        </p:nvSpPr>
        <p:spPr/>
        <p:txBody>
          <a:bodyPr/>
          <a:lstStyle/>
          <a:p>
            <a:r>
              <a:rPr lang="en-GB" dirty="0"/>
              <a:t>Ferrying soldiers over a river</a:t>
            </a:r>
          </a:p>
        </p:txBody>
      </p:sp>
      <p:sp>
        <p:nvSpPr>
          <p:cNvPr id="4" name="Rectangle 3">
            <a:extLst>
              <a:ext uri="{FF2B5EF4-FFF2-40B4-BE49-F238E27FC236}">
                <a16:creationId xmlns:a16="http://schemas.microsoft.com/office/drawing/2014/main" id="{6D520E21-983D-415A-B8D9-0FFC0B38519A}"/>
              </a:ext>
            </a:extLst>
          </p:cNvPr>
          <p:cNvSpPr/>
          <p:nvPr/>
        </p:nvSpPr>
        <p:spPr>
          <a:xfrm>
            <a:off x="219694" y="4240976"/>
            <a:ext cx="7307317" cy="369332"/>
          </a:xfrm>
          <a:prstGeom prst="rect">
            <a:avLst/>
          </a:prstGeom>
        </p:spPr>
        <p:txBody>
          <a:bodyPr wrap="square">
            <a:spAutoFit/>
          </a:bodyPr>
          <a:lstStyle/>
          <a:p>
            <a:r>
              <a:rPr lang="en-AU" dirty="0">
                <a:hlinkClick r:id="rId2"/>
              </a:rPr>
              <a:t>http://brain-puzzlers.blogspot.com/2012/10/ferrying-soldiers.html</a:t>
            </a:r>
            <a:r>
              <a:rPr lang="en-AU" dirty="0"/>
              <a:t> </a:t>
            </a:r>
          </a:p>
        </p:txBody>
      </p:sp>
    </p:spTree>
    <p:extLst>
      <p:ext uri="{BB962C8B-B14F-4D97-AF65-F5344CB8AC3E}">
        <p14:creationId xmlns:p14="http://schemas.microsoft.com/office/powerpoint/2010/main" val="58533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1BA4E3A-A85D-4B24-B7B4-255C25F354A6}"/>
              </a:ext>
            </a:extLst>
          </p:cNvPr>
          <p:cNvPicPr>
            <a:picLocks noGrp="1" noChangeAspect="1"/>
          </p:cNvPicPr>
          <p:nvPr>
            <p:ph idx="1"/>
          </p:nvPr>
        </p:nvPicPr>
        <p:blipFill>
          <a:blip r:embed="rId2"/>
          <a:stretch>
            <a:fillRect/>
          </a:stretch>
        </p:blipFill>
        <p:spPr>
          <a:xfrm>
            <a:off x="1180003" y="902524"/>
            <a:ext cx="6783994" cy="4015319"/>
          </a:xfrm>
          <a:prstGeom prst="rect">
            <a:avLst/>
          </a:prstGeom>
        </p:spPr>
      </p:pic>
      <p:sp>
        <p:nvSpPr>
          <p:cNvPr id="3" name="Title 2">
            <a:extLst>
              <a:ext uri="{FF2B5EF4-FFF2-40B4-BE49-F238E27FC236}">
                <a16:creationId xmlns:a16="http://schemas.microsoft.com/office/drawing/2014/main" id="{14BE2EC8-588F-4157-ABC6-C46D8AF9D44A}"/>
              </a:ext>
            </a:extLst>
          </p:cNvPr>
          <p:cNvSpPr>
            <a:spLocks noGrp="1"/>
          </p:cNvSpPr>
          <p:nvPr>
            <p:ph type="title"/>
          </p:nvPr>
        </p:nvSpPr>
        <p:spPr/>
        <p:txBody>
          <a:bodyPr/>
          <a:lstStyle/>
          <a:p>
            <a:r>
              <a:rPr lang="en-AU" dirty="0"/>
              <a:t>Binary search – Recursive</a:t>
            </a:r>
          </a:p>
        </p:txBody>
      </p:sp>
      <p:sp>
        <p:nvSpPr>
          <p:cNvPr id="2" name="TextBox 1">
            <a:extLst>
              <a:ext uri="{FF2B5EF4-FFF2-40B4-BE49-F238E27FC236}">
                <a16:creationId xmlns:a16="http://schemas.microsoft.com/office/drawing/2014/main" id="{9EF4B2AA-7144-4AAD-AD6A-35074DB95A2A}"/>
              </a:ext>
            </a:extLst>
          </p:cNvPr>
          <p:cNvSpPr txBox="1"/>
          <p:nvPr/>
        </p:nvSpPr>
        <p:spPr>
          <a:xfrm>
            <a:off x="2803641" y="2182711"/>
            <a:ext cx="1326004" cy="369332"/>
          </a:xfrm>
          <a:prstGeom prst="rect">
            <a:avLst/>
          </a:prstGeom>
          <a:noFill/>
        </p:spPr>
        <p:txBody>
          <a:bodyPr wrap="none" rtlCol="0">
            <a:spAutoFit/>
          </a:bodyPr>
          <a:lstStyle/>
          <a:p>
            <a:r>
              <a:rPr lang="en-AU" dirty="0">
                <a:solidFill>
                  <a:srgbClr val="C00000"/>
                </a:solidFill>
              </a:rPr>
              <a:t>termination</a:t>
            </a:r>
          </a:p>
        </p:txBody>
      </p:sp>
      <p:sp>
        <p:nvSpPr>
          <p:cNvPr id="5" name="TextBox 4">
            <a:extLst>
              <a:ext uri="{FF2B5EF4-FFF2-40B4-BE49-F238E27FC236}">
                <a16:creationId xmlns:a16="http://schemas.microsoft.com/office/drawing/2014/main" id="{3CCA6740-E6F4-46E1-8798-967E7BE01636}"/>
              </a:ext>
            </a:extLst>
          </p:cNvPr>
          <p:cNvSpPr txBox="1"/>
          <p:nvPr/>
        </p:nvSpPr>
        <p:spPr>
          <a:xfrm>
            <a:off x="4185752" y="3320456"/>
            <a:ext cx="1287532" cy="369332"/>
          </a:xfrm>
          <a:prstGeom prst="rect">
            <a:avLst/>
          </a:prstGeom>
          <a:noFill/>
        </p:spPr>
        <p:txBody>
          <a:bodyPr wrap="none" rtlCol="0">
            <a:spAutoFit/>
          </a:bodyPr>
          <a:lstStyle/>
          <a:p>
            <a:r>
              <a:rPr lang="en-AU" dirty="0">
                <a:solidFill>
                  <a:srgbClr val="C00000"/>
                </a:solidFill>
              </a:rPr>
              <a:t>recurrence</a:t>
            </a:r>
          </a:p>
        </p:txBody>
      </p:sp>
    </p:spTree>
    <p:extLst>
      <p:ext uri="{BB962C8B-B14F-4D97-AF65-F5344CB8AC3E}">
        <p14:creationId xmlns:p14="http://schemas.microsoft.com/office/powerpoint/2010/main" val="16832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9FC75E-10F1-47F8-A30B-C665E1B878E9}"/>
              </a:ext>
            </a:extLst>
          </p:cNvPr>
          <p:cNvSpPr>
            <a:spLocks noGrp="1"/>
          </p:cNvSpPr>
          <p:nvPr>
            <p:ph idx="1"/>
          </p:nvPr>
        </p:nvSpPr>
        <p:spPr/>
        <p:txBody>
          <a:bodyPr/>
          <a:lstStyle/>
          <a:p>
            <a:pPr>
              <a:lnSpc>
                <a:spcPct val="100000"/>
              </a:lnSpc>
              <a:spcBef>
                <a:spcPts val="1200"/>
              </a:spcBef>
              <a:buFont typeface="+mj-lt"/>
              <a:buAutoNum type="arabicPeriod"/>
            </a:pPr>
            <a:r>
              <a:rPr lang="en-AU" sz="1800" dirty="0"/>
              <a:t>C(n) = C([n/2]) + 1 for n &gt; 1 and C(1) = 1</a:t>
            </a:r>
          </a:p>
          <a:p>
            <a:pPr marL="717550" indent="-717550">
              <a:lnSpc>
                <a:spcPct val="100000"/>
              </a:lnSpc>
              <a:spcBef>
                <a:spcPts val="1200"/>
              </a:spcBef>
              <a:buFont typeface="+mj-lt"/>
              <a:buAutoNum type="arabicPeriod"/>
            </a:pPr>
            <a:r>
              <a:rPr lang="en-AU" sz="1800" dirty="0"/>
              <a:t>Using the smoothness rule, n = 2</a:t>
            </a:r>
            <a:r>
              <a:rPr lang="en-AU" sz="1800" i="1" spc="-60" baseline="27777" dirty="0">
                <a:solidFill>
                  <a:srgbClr val="006EB8"/>
                </a:solidFill>
                <a:latin typeface="Arial" panose="020B0604020202020204" pitchFamily="34" charset="0"/>
                <a:cs typeface="Arial" panose="020B0604020202020204" pitchFamily="34" charset="0"/>
              </a:rPr>
              <a:t>k</a:t>
            </a:r>
            <a:endParaRPr lang="en-AU" sz="1800" dirty="0"/>
          </a:p>
          <a:p>
            <a:pPr>
              <a:lnSpc>
                <a:spcPct val="100000"/>
              </a:lnSpc>
              <a:spcBef>
                <a:spcPts val="1200"/>
              </a:spcBef>
              <a:buFont typeface="+mj-lt"/>
              <a:buAutoNum type="arabicPeriod"/>
            </a:pPr>
            <a:r>
              <a:rPr lang="en-AU" sz="1800" dirty="0"/>
              <a:t>C(2</a:t>
            </a:r>
            <a:r>
              <a:rPr lang="en-AU" sz="1800" i="1" spc="-60" baseline="27777" dirty="0">
                <a:solidFill>
                  <a:srgbClr val="006EB8"/>
                </a:solidFill>
                <a:latin typeface="Arial" panose="020B0604020202020204" pitchFamily="34" charset="0"/>
                <a:cs typeface="Arial" panose="020B0604020202020204" pitchFamily="34" charset="0"/>
              </a:rPr>
              <a:t>k</a:t>
            </a:r>
            <a:r>
              <a:rPr lang="en-AU" sz="1800" dirty="0"/>
              <a:t>) = C(2</a:t>
            </a:r>
            <a:r>
              <a:rPr lang="en-AU" sz="1800" i="1" spc="-60" baseline="27777" dirty="0">
                <a:solidFill>
                  <a:srgbClr val="006EB8"/>
                </a:solidFill>
                <a:latin typeface="Arial" panose="020B0604020202020204" pitchFamily="34" charset="0"/>
                <a:cs typeface="Arial" panose="020B0604020202020204" pitchFamily="34" charset="0"/>
              </a:rPr>
              <a:t>k-1</a:t>
            </a:r>
            <a:r>
              <a:rPr lang="en-AU" sz="1800" dirty="0"/>
              <a:t>) + 1 	</a:t>
            </a:r>
            <a:r>
              <a:rPr lang="en-AU" sz="1800" i="1" dirty="0"/>
              <a:t>for k &gt; 0, C(2</a:t>
            </a:r>
            <a:r>
              <a:rPr lang="en-AU" sz="1800" i="1" spc="-60" baseline="27777" dirty="0">
                <a:solidFill>
                  <a:srgbClr val="006EB8"/>
                </a:solidFill>
                <a:latin typeface="Arial" panose="020B0604020202020204" pitchFamily="34" charset="0"/>
                <a:cs typeface="Arial" panose="020B0604020202020204" pitchFamily="34" charset="0"/>
              </a:rPr>
              <a:t>0</a:t>
            </a:r>
            <a:r>
              <a:rPr lang="en-AU" sz="1800" i="1" dirty="0"/>
              <a:t>)= C(1) = 1</a:t>
            </a:r>
          </a:p>
          <a:p>
            <a:pPr marL="717550" indent="-717550">
              <a:lnSpc>
                <a:spcPct val="100000"/>
              </a:lnSpc>
              <a:spcBef>
                <a:spcPts val="1200"/>
              </a:spcBef>
              <a:buFont typeface="+mj-lt"/>
              <a:buAutoNum type="arabicPeriod"/>
            </a:pPr>
            <a:r>
              <a:rPr lang="en-AU" sz="1800" dirty="0"/>
              <a:t>Substitute	C(2</a:t>
            </a:r>
            <a:r>
              <a:rPr lang="en-AU" sz="1800" i="1" spc="-60" baseline="27777" dirty="0">
                <a:solidFill>
                  <a:srgbClr val="006EB8"/>
                </a:solidFill>
                <a:latin typeface="Arial" panose="020B0604020202020204" pitchFamily="34" charset="0"/>
                <a:cs typeface="Arial" panose="020B0604020202020204" pitchFamily="34" charset="0"/>
              </a:rPr>
              <a:t>k-1</a:t>
            </a:r>
            <a:r>
              <a:rPr lang="en-AU" sz="1800" dirty="0"/>
              <a:t>) = C(2</a:t>
            </a:r>
            <a:r>
              <a:rPr lang="en-AU" sz="1800" i="1" spc="-60" baseline="27777" dirty="0">
                <a:solidFill>
                  <a:srgbClr val="006EB8"/>
                </a:solidFill>
                <a:latin typeface="Arial" panose="020B0604020202020204" pitchFamily="34" charset="0"/>
                <a:cs typeface="Arial" panose="020B0604020202020204" pitchFamily="34" charset="0"/>
              </a:rPr>
              <a:t>k-2</a:t>
            </a:r>
            <a:r>
              <a:rPr lang="en-AU" sz="1800" dirty="0"/>
              <a:t>) + 1</a:t>
            </a:r>
          </a:p>
          <a:p>
            <a:pPr>
              <a:lnSpc>
                <a:spcPct val="100000"/>
              </a:lnSpc>
              <a:spcBef>
                <a:spcPts val="1200"/>
              </a:spcBef>
              <a:buFont typeface="+mj-lt"/>
              <a:buAutoNum type="arabicPeriod"/>
            </a:pPr>
            <a:r>
              <a:rPr lang="en-AU" sz="1800" dirty="0"/>
              <a:t>C(2</a:t>
            </a:r>
            <a:r>
              <a:rPr lang="en-AU" sz="1800" i="1" spc="-60" baseline="27777" dirty="0">
                <a:solidFill>
                  <a:srgbClr val="006EB8"/>
                </a:solidFill>
                <a:latin typeface="Arial" panose="020B0604020202020204" pitchFamily="34" charset="0"/>
                <a:cs typeface="Arial" panose="020B0604020202020204" pitchFamily="34" charset="0"/>
              </a:rPr>
              <a:t>k</a:t>
            </a:r>
            <a:r>
              <a:rPr lang="en-AU" sz="1800" dirty="0"/>
              <a:t>) = [C(2</a:t>
            </a:r>
            <a:r>
              <a:rPr lang="en-AU" sz="1800" i="1" spc="-60" baseline="27777" dirty="0">
                <a:solidFill>
                  <a:srgbClr val="006EB8"/>
                </a:solidFill>
                <a:latin typeface="Arial" panose="020B0604020202020204" pitchFamily="34" charset="0"/>
                <a:cs typeface="Arial" panose="020B0604020202020204" pitchFamily="34" charset="0"/>
              </a:rPr>
              <a:t>k-2</a:t>
            </a:r>
            <a:r>
              <a:rPr lang="en-AU" sz="1800" dirty="0"/>
              <a:t>) + 1] + 1 = C(2</a:t>
            </a:r>
            <a:r>
              <a:rPr lang="en-AU" sz="1800" i="1" spc="-60" baseline="27777" dirty="0">
                <a:solidFill>
                  <a:srgbClr val="006EB8"/>
                </a:solidFill>
                <a:latin typeface="Arial" panose="020B0604020202020204" pitchFamily="34" charset="0"/>
                <a:cs typeface="Arial" panose="020B0604020202020204" pitchFamily="34" charset="0"/>
              </a:rPr>
              <a:t>k-2</a:t>
            </a:r>
            <a:r>
              <a:rPr lang="en-AU" sz="1800" dirty="0"/>
              <a:t>) + 2</a:t>
            </a:r>
          </a:p>
          <a:p>
            <a:pPr marL="717550" indent="-717550">
              <a:lnSpc>
                <a:spcPct val="100000"/>
              </a:lnSpc>
              <a:spcBef>
                <a:spcPts val="1200"/>
              </a:spcBef>
              <a:buFont typeface="+mj-lt"/>
              <a:buAutoNum type="arabicPeriod"/>
            </a:pPr>
            <a:r>
              <a:rPr lang="en-AU" sz="1800" dirty="0"/>
              <a:t>Substitute	 C(2</a:t>
            </a:r>
            <a:r>
              <a:rPr lang="en-AU" sz="1800" i="1" spc="-60" baseline="27777" dirty="0">
                <a:solidFill>
                  <a:srgbClr val="006EB8"/>
                </a:solidFill>
                <a:latin typeface="Arial" panose="020B0604020202020204" pitchFamily="34" charset="0"/>
                <a:cs typeface="Arial" panose="020B0604020202020204" pitchFamily="34" charset="0"/>
              </a:rPr>
              <a:t>k-3</a:t>
            </a:r>
            <a:r>
              <a:rPr lang="en-AU" sz="1800" dirty="0"/>
              <a:t>) = C(2</a:t>
            </a:r>
            <a:r>
              <a:rPr lang="en-AU" sz="1800" i="1" spc="-60" baseline="27777" dirty="0">
                <a:solidFill>
                  <a:srgbClr val="006EB8"/>
                </a:solidFill>
                <a:latin typeface="Arial" panose="020B0604020202020204" pitchFamily="34" charset="0"/>
                <a:cs typeface="Arial" panose="020B0604020202020204" pitchFamily="34" charset="0"/>
              </a:rPr>
              <a:t>k-3</a:t>
            </a:r>
            <a:r>
              <a:rPr lang="en-AU" sz="1800" dirty="0"/>
              <a:t>) + 1</a:t>
            </a:r>
          </a:p>
          <a:p>
            <a:pPr>
              <a:lnSpc>
                <a:spcPct val="100000"/>
              </a:lnSpc>
              <a:spcBef>
                <a:spcPts val="1200"/>
              </a:spcBef>
              <a:buFont typeface="+mj-lt"/>
              <a:buAutoNum type="arabicPeriod"/>
            </a:pPr>
            <a:r>
              <a:rPr lang="en-AU" sz="1800" dirty="0"/>
              <a:t>C(2</a:t>
            </a:r>
            <a:r>
              <a:rPr lang="en-AU" sz="1800" i="1" spc="-60" baseline="27777" dirty="0">
                <a:solidFill>
                  <a:srgbClr val="006EB8"/>
                </a:solidFill>
                <a:latin typeface="Arial" panose="020B0604020202020204" pitchFamily="34" charset="0"/>
                <a:cs typeface="Arial" panose="020B0604020202020204" pitchFamily="34" charset="0"/>
              </a:rPr>
              <a:t>k</a:t>
            </a:r>
            <a:r>
              <a:rPr lang="en-AU" sz="1800" dirty="0"/>
              <a:t>) = [C(2</a:t>
            </a:r>
            <a:r>
              <a:rPr lang="en-AU" sz="1800" i="1" spc="-60" baseline="27777" dirty="0">
                <a:solidFill>
                  <a:srgbClr val="006EB8"/>
                </a:solidFill>
                <a:latin typeface="Arial" panose="020B0604020202020204" pitchFamily="34" charset="0"/>
                <a:cs typeface="Arial" panose="020B0604020202020204" pitchFamily="34" charset="0"/>
              </a:rPr>
              <a:t>k-3</a:t>
            </a:r>
            <a:r>
              <a:rPr lang="en-AU" sz="1800" dirty="0"/>
              <a:t>) + 1] + 2 = C(2</a:t>
            </a:r>
            <a:r>
              <a:rPr lang="en-AU" sz="1800" i="1" spc="-60" baseline="27777" dirty="0">
                <a:solidFill>
                  <a:srgbClr val="006EB8"/>
                </a:solidFill>
                <a:latin typeface="Arial" panose="020B0604020202020204" pitchFamily="34" charset="0"/>
                <a:cs typeface="Arial" panose="020B0604020202020204" pitchFamily="34" charset="0"/>
              </a:rPr>
              <a:t>k-3</a:t>
            </a:r>
            <a:r>
              <a:rPr lang="en-AU" sz="1800" dirty="0"/>
              <a:t>) + 3</a:t>
            </a:r>
          </a:p>
          <a:p>
            <a:pPr marL="717550" indent="-717550">
              <a:lnSpc>
                <a:spcPct val="100000"/>
              </a:lnSpc>
              <a:spcBef>
                <a:spcPts val="1200"/>
              </a:spcBef>
              <a:buFont typeface="+mj-lt"/>
              <a:buAutoNum type="arabicPeriod"/>
            </a:pPr>
            <a:r>
              <a:rPr lang="en-AU" sz="1800" dirty="0"/>
              <a:t>We see the pattern </a:t>
            </a:r>
            <a:r>
              <a:rPr lang="en-AU" sz="1800" i="1" dirty="0">
                <a:solidFill>
                  <a:srgbClr val="C00000"/>
                </a:solidFill>
              </a:rPr>
              <a:t>C(2</a:t>
            </a:r>
            <a:r>
              <a:rPr lang="en-AU" sz="1800" i="1" spc="-60" baseline="27777" dirty="0">
                <a:solidFill>
                  <a:srgbClr val="006EB8"/>
                </a:solidFill>
                <a:latin typeface="Arial" panose="020B0604020202020204" pitchFamily="34" charset="0"/>
                <a:cs typeface="Arial" panose="020B0604020202020204" pitchFamily="34" charset="0"/>
              </a:rPr>
              <a:t>k</a:t>
            </a:r>
            <a:r>
              <a:rPr lang="en-AU" sz="1800" i="1" dirty="0">
                <a:solidFill>
                  <a:srgbClr val="C00000"/>
                </a:solidFill>
              </a:rPr>
              <a:t>) = C(2</a:t>
            </a:r>
            <a:r>
              <a:rPr lang="en-AU" sz="1800" i="1" spc="-60" baseline="27777" dirty="0">
                <a:solidFill>
                  <a:srgbClr val="006EB8"/>
                </a:solidFill>
                <a:latin typeface="Arial" panose="020B0604020202020204" pitchFamily="34" charset="0"/>
                <a:cs typeface="Arial" panose="020B0604020202020204" pitchFamily="34" charset="0"/>
              </a:rPr>
              <a:t>k – </a:t>
            </a:r>
            <a:r>
              <a:rPr lang="en-AU" sz="1800" i="1" spc="-60" baseline="27777" dirty="0" err="1">
                <a:solidFill>
                  <a:srgbClr val="006EB8"/>
                </a:solidFill>
                <a:latin typeface="Arial" panose="020B0604020202020204" pitchFamily="34" charset="0"/>
                <a:cs typeface="Arial" panose="020B0604020202020204" pitchFamily="34" charset="0"/>
              </a:rPr>
              <a:t>i</a:t>
            </a:r>
            <a:r>
              <a:rPr lang="en-AU" sz="1800" i="1" dirty="0">
                <a:solidFill>
                  <a:srgbClr val="C00000"/>
                </a:solidFill>
              </a:rPr>
              <a:t>) + </a:t>
            </a:r>
            <a:r>
              <a:rPr lang="en-AU" sz="1800" i="1" dirty="0" err="1">
                <a:solidFill>
                  <a:srgbClr val="C00000"/>
                </a:solidFill>
              </a:rPr>
              <a:t>i</a:t>
            </a:r>
            <a:r>
              <a:rPr lang="en-AU" sz="1800" i="1" dirty="0">
                <a:solidFill>
                  <a:srgbClr val="C00000"/>
                </a:solidFill>
              </a:rPr>
              <a:t> </a:t>
            </a:r>
            <a:r>
              <a:rPr lang="en-AU" sz="1800" dirty="0"/>
              <a:t>emerge </a:t>
            </a:r>
          </a:p>
          <a:p>
            <a:pPr marL="0" indent="0">
              <a:lnSpc>
                <a:spcPct val="100000"/>
              </a:lnSpc>
              <a:spcBef>
                <a:spcPts val="1200"/>
              </a:spcBef>
              <a:buNone/>
            </a:pPr>
            <a:endParaRPr lang="en-AU" sz="1800" dirty="0"/>
          </a:p>
        </p:txBody>
      </p:sp>
      <p:sp>
        <p:nvSpPr>
          <p:cNvPr id="3" name="Title 2">
            <a:extLst>
              <a:ext uri="{FF2B5EF4-FFF2-40B4-BE49-F238E27FC236}">
                <a16:creationId xmlns:a16="http://schemas.microsoft.com/office/drawing/2014/main" id="{DDB817D8-E099-4463-9E7F-93B932AADFA7}"/>
              </a:ext>
            </a:extLst>
          </p:cNvPr>
          <p:cNvSpPr>
            <a:spLocks noGrp="1"/>
          </p:cNvSpPr>
          <p:nvPr>
            <p:ph type="title"/>
          </p:nvPr>
        </p:nvSpPr>
        <p:spPr/>
        <p:txBody>
          <a:bodyPr/>
          <a:lstStyle/>
          <a:p>
            <a:r>
              <a:rPr lang="en-AU" dirty="0"/>
              <a:t>Binary search – Time complexity</a:t>
            </a:r>
          </a:p>
        </p:txBody>
      </p:sp>
    </p:spTree>
    <p:extLst>
      <p:ext uri="{BB962C8B-B14F-4D97-AF65-F5344CB8AC3E}">
        <p14:creationId xmlns:p14="http://schemas.microsoft.com/office/powerpoint/2010/main" val="148258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9FC75E-10F1-47F8-A30B-C665E1B878E9}"/>
              </a:ext>
            </a:extLst>
          </p:cNvPr>
          <p:cNvSpPr>
            <a:spLocks noGrp="1"/>
          </p:cNvSpPr>
          <p:nvPr>
            <p:ph idx="1"/>
          </p:nvPr>
        </p:nvSpPr>
        <p:spPr/>
        <p:txBody>
          <a:bodyPr/>
          <a:lstStyle/>
          <a:p>
            <a:pPr marL="0" indent="0">
              <a:spcBef>
                <a:spcPts val="600"/>
              </a:spcBef>
              <a:buNone/>
            </a:pPr>
            <a:r>
              <a:rPr lang="en-AU" sz="1800" dirty="0"/>
              <a:t>We see the pattern </a:t>
            </a:r>
            <a:r>
              <a:rPr lang="en-AU" sz="1800" i="1" dirty="0">
                <a:solidFill>
                  <a:srgbClr val="C00000"/>
                </a:solidFill>
              </a:rPr>
              <a:t>C(2</a:t>
            </a:r>
            <a:r>
              <a:rPr lang="en-AU" sz="1800" i="1" spc="-60" baseline="27777" dirty="0">
                <a:solidFill>
                  <a:srgbClr val="006EB8"/>
                </a:solidFill>
                <a:latin typeface="Arial" panose="020B0604020202020204" pitchFamily="34" charset="0"/>
                <a:cs typeface="Arial" panose="020B0604020202020204" pitchFamily="34" charset="0"/>
              </a:rPr>
              <a:t>k</a:t>
            </a:r>
            <a:r>
              <a:rPr lang="en-AU" sz="1800" i="1" dirty="0">
                <a:solidFill>
                  <a:srgbClr val="C00000"/>
                </a:solidFill>
              </a:rPr>
              <a:t>) = C(2</a:t>
            </a:r>
            <a:r>
              <a:rPr lang="en-AU" sz="1800" i="1" spc="-60" baseline="27777" dirty="0">
                <a:solidFill>
                  <a:srgbClr val="006EB8"/>
                </a:solidFill>
                <a:latin typeface="Arial" panose="020B0604020202020204" pitchFamily="34" charset="0"/>
                <a:cs typeface="Arial" panose="020B0604020202020204" pitchFamily="34" charset="0"/>
              </a:rPr>
              <a:t>k – </a:t>
            </a:r>
            <a:r>
              <a:rPr lang="en-AU" sz="1800" i="1" spc="-60" baseline="27777" dirty="0" err="1">
                <a:solidFill>
                  <a:srgbClr val="006EB8"/>
                </a:solidFill>
                <a:latin typeface="Arial" panose="020B0604020202020204" pitchFamily="34" charset="0"/>
                <a:cs typeface="Arial" panose="020B0604020202020204" pitchFamily="34" charset="0"/>
              </a:rPr>
              <a:t>i</a:t>
            </a:r>
            <a:r>
              <a:rPr lang="en-AU" sz="1800" i="1" dirty="0">
                <a:solidFill>
                  <a:srgbClr val="C00000"/>
                </a:solidFill>
              </a:rPr>
              <a:t>) + </a:t>
            </a:r>
            <a:r>
              <a:rPr lang="en-AU" sz="1800" i="1" dirty="0" err="1">
                <a:solidFill>
                  <a:srgbClr val="C00000"/>
                </a:solidFill>
              </a:rPr>
              <a:t>i</a:t>
            </a:r>
            <a:r>
              <a:rPr lang="en-AU" sz="1800" i="1" dirty="0">
                <a:solidFill>
                  <a:srgbClr val="C00000"/>
                </a:solidFill>
              </a:rPr>
              <a:t> </a:t>
            </a:r>
            <a:r>
              <a:rPr lang="en-AU" sz="1800" dirty="0"/>
              <a:t>emerge </a:t>
            </a:r>
          </a:p>
          <a:p>
            <a:pPr>
              <a:spcBef>
                <a:spcPts val="600"/>
              </a:spcBef>
              <a:buFont typeface="+mj-lt"/>
              <a:buAutoNum type="arabicPeriod"/>
            </a:pPr>
            <a:r>
              <a:rPr lang="en-AU" sz="1800" dirty="0">
                <a:solidFill>
                  <a:srgbClr val="C00000"/>
                </a:solidFill>
              </a:rPr>
              <a:t>C(2</a:t>
            </a:r>
            <a:r>
              <a:rPr lang="en-AU" sz="1800" i="1" spc="-60" baseline="27777" dirty="0">
                <a:solidFill>
                  <a:srgbClr val="006EB8"/>
                </a:solidFill>
                <a:latin typeface="Arial" panose="020B0604020202020204" pitchFamily="34" charset="0"/>
                <a:cs typeface="Arial" panose="020B0604020202020204" pitchFamily="34" charset="0"/>
              </a:rPr>
              <a:t>k</a:t>
            </a:r>
            <a:r>
              <a:rPr lang="en-AU" sz="1800" dirty="0">
                <a:solidFill>
                  <a:srgbClr val="C00000"/>
                </a:solidFill>
              </a:rPr>
              <a:t>) = C(2</a:t>
            </a:r>
            <a:r>
              <a:rPr lang="en-AU" sz="1800" i="1" spc="-60" baseline="27777" dirty="0">
                <a:solidFill>
                  <a:srgbClr val="006EB8"/>
                </a:solidFill>
                <a:latin typeface="Arial" panose="020B0604020202020204" pitchFamily="34" charset="0"/>
                <a:cs typeface="Arial" panose="020B0604020202020204" pitchFamily="34" charset="0"/>
              </a:rPr>
              <a:t>k – </a:t>
            </a:r>
            <a:r>
              <a:rPr lang="en-AU" sz="1800" i="1" spc="-60" baseline="27777" dirty="0" err="1">
                <a:solidFill>
                  <a:srgbClr val="006EB8"/>
                </a:solidFill>
                <a:latin typeface="Arial" panose="020B0604020202020204" pitchFamily="34" charset="0"/>
                <a:cs typeface="Arial" panose="020B0604020202020204" pitchFamily="34" charset="0"/>
              </a:rPr>
              <a:t>i</a:t>
            </a:r>
            <a:r>
              <a:rPr lang="en-AU" sz="1800" dirty="0">
                <a:solidFill>
                  <a:srgbClr val="C00000"/>
                </a:solidFill>
              </a:rPr>
              <a:t>) + </a:t>
            </a:r>
            <a:r>
              <a:rPr lang="en-AU" sz="1800" dirty="0" err="1">
                <a:solidFill>
                  <a:srgbClr val="C00000"/>
                </a:solidFill>
              </a:rPr>
              <a:t>i</a:t>
            </a:r>
            <a:endParaRPr lang="en-AU" sz="1800" dirty="0">
              <a:solidFill>
                <a:srgbClr val="C00000"/>
              </a:solidFill>
            </a:endParaRPr>
          </a:p>
          <a:p>
            <a:pPr>
              <a:spcBef>
                <a:spcPts val="600"/>
              </a:spcBef>
              <a:buFont typeface="+mj-lt"/>
              <a:buAutoNum type="arabicPeriod"/>
            </a:pPr>
            <a:r>
              <a:rPr lang="en-AU" sz="1800" dirty="0"/>
              <a:t>We want C(2</a:t>
            </a:r>
            <a:r>
              <a:rPr lang="en-AU" sz="1800" i="1" spc="-60" baseline="27777" dirty="0">
                <a:solidFill>
                  <a:srgbClr val="006EB8"/>
                </a:solidFill>
                <a:latin typeface="Arial" panose="020B0604020202020204" pitchFamily="34" charset="0"/>
                <a:cs typeface="Arial" panose="020B0604020202020204" pitchFamily="34" charset="0"/>
              </a:rPr>
              <a:t>k – </a:t>
            </a:r>
            <a:r>
              <a:rPr lang="en-AU" sz="1800" i="1" spc="-60" baseline="27777" dirty="0" err="1">
                <a:solidFill>
                  <a:srgbClr val="006EB8"/>
                </a:solidFill>
                <a:latin typeface="Arial" panose="020B0604020202020204" pitchFamily="34" charset="0"/>
                <a:cs typeface="Arial" panose="020B0604020202020204" pitchFamily="34" charset="0"/>
              </a:rPr>
              <a:t>i</a:t>
            </a:r>
            <a:r>
              <a:rPr lang="en-AU" sz="1800" dirty="0"/>
              <a:t>) = C(2</a:t>
            </a:r>
            <a:r>
              <a:rPr lang="en-AU" sz="1800" i="1" spc="-60" baseline="27777" dirty="0">
                <a:solidFill>
                  <a:srgbClr val="006EB8"/>
                </a:solidFill>
                <a:latin typeface="Arial" panose="020B0604020202020204" pitchFamily="34" charset="0"/>
                <a:cs typeface="Arial" panose="020B0604020202020204" pitchFamily="34" charset="0"/>
              </a:rPr>
              <a:t>0</a:t>
            </a:r>
            <a:r>
              <a:rPr lang="en-AU" sz="1800" dirty="0"/>
              <a:t>), or (</a:t>
            </a:r>
            <a:r>
              <a:rPr lang="en-AU" sz="1800" i="1" dirty="0"/>
              <a:t>k − </a:t>
            </a:r>
            <a:r>
              <a:rPr lang="en-AU" sz="1800" i="1" dirty="0" err="1"/>
              <a:t>i</a:t>
            </a:r>
            <a:r>
              <a:rPr lang="en-AU" sz="1800" dirty="0"/>
              <a:t>)</a:t>
            </a:r>
            <a:r>
              <a:rPr lang="en-AU" sz="1800" i="1" dirty="0"/>
              <a:t> = 0 </a:t>
            </a:r>
            <a:r>
              <a:rPr lang="en-AU" sz="1800" dirty="0"/>
              <a:t>or </a:t>
            </a:r>
            <a:r>
              <a:rPr lang="en-AU" sz="1800" dirty="0" err="1"/>
              <a:t>i</a:t>
            </a:r>
            <a:r>
              <a:rPr lang="en-AU" sz="1800" dirty="0"/>
              <a:t> = k</a:t>
            </a:r>
          </a:p>
          <a:p>
            <a:pPr>
              <a:spcBef>
                <a:spcPts val="600"/>
              </a:spcBef>
              <a:buFont typeface="+mj-lt"/>
              <a:buAutoNum type="arabicPeriod"/>
            </a:pPr>
            <a:r>
              <a:rPr lang="en-AU" sz="1800" dirty="0"/>
              <a:t>C(2</a:t>
            </a:r>
            <a:r>
              <a:rPr lang="en-AU" sz="1800" i="1" spc="-60" baseline="27777" dirty="0">
                <a:solidFill>
                  <a:srgbClr val="006EB8"/>
                </a:solidFill>
                <a:latin typeface="Arial" panose="020B0604020202020204" pitchFamily="34" charset="0"/>
                <a:cs typeface="Arial" panose="020B0604020202020204" pitchFamily="34" charset="0"/>
              </a:rPr>
              <a:t>k</a:t>
            </a:r>
            <a:r>
              <a:rPr lang="en-AU" sz="1800" dirty="0"/>
              <a:t>) = [C(2</a:t>
            </a:r>
            <a:r>
              <a:rPr lang="en-AU" sz="1800" i="1" spc="-60" baseline="27777" dirty="0">
                <a:solidFill>
                  <a:srgbClr val="006EB8"/>
                </a:solidFill>
                <a:latin typeface="Arial" panose="020B0604020202020204" pitchFamily="34" charset="0"/>
                <a:cs typeface="Arial" panose="020B0604020202020204" pitchFamily="34" charset="0"/>
              </a:rPr>
              <a:t>k - k</a:t>
            </a:r>
            <a:r>
              <a:rPr lang="en-AU" sz="1800" dirty="0"/>
              <a:t>) + k] = [C(2</a:t>
            </a:r>
            <a:r>
              <a:rPr lang="en-AU" sz="1800" i="1" spc="-60" baseline="27777" dirty="0">
                <a:solidFill>
                  <a:srgbClr val="006EB8"/>
                </a:solidFill>
                <a:latin typeface="Arial" panose="020B0604020202020204" pitchFamily="34" charset="0"/>
                <a:cs typeface="Arial" panose="020B0604020202020204" pitchFamily="34" charset="0"/>
              </a:rPr>
              <a:t>0</a:t>
            </a:r>
            <a:r>
              <a:rPr lang="en-AU" sz="1800" dirty="0"/>
              <a:t>) + k] = [1 + k]</a:t>
            </a:r>
          </a:p>
          <a:p>
            <a:pPr>
              <a:spcBef>
                <a:spcPts val="600"/>
              </a:spcBef>
              <a:buFont typeface="+mj-lt"/>
              <a:buAutoNum type="arabicPeriod"/>
            </a:pPr>
            <a:r>
              <a:rPr lang="en-AU" sz="1800" dirty="0"/>
              <a:t>If n = 2</a:t>
            </a:r>
            <a:r>
              <a:rPr lang="en-AU" sz="1800" i="1" spc="-60" baseline="27777" dirty="0">
                <a:solidFill>
                  <a:srgbClr val="006EB8"/>
                </a:solidFill>
                <a:latin typeface="Arial" panose="020B0604020202020204" pitchFamily="34" charset="0"/>
                <a:cs typeface="Arial" panose="020B0604020202020204" pitchFamily="34" charset="0"/>
              </a:rPr>
              <a:t>k</a:t>
            </a:r>
            <a:r>
              <a:rPr lang="en-AU" sz="1800" dirty="0"/>
              <a:t> then k = log2n</a:t>
            </a:r>
          </a:p>
          <a:p>
            <a:pPr>
              <a:spcBef>
                <a:spcPts val="600"/>
              </a:spcBef>
              <a:buFont typeface="+mj-lt"/>
              <a:buAutoNum type="arabicPeriod"/>
            </a:pPr>
            <a:r>
              <a:rPr lang="en-AU" sz="1800" dirty="0"/>
              <a:t>C(n) = log2n + 1 ∈ O(</a:t>
            </a:r>
            <a:r>
              <a:rPr lang="en-AU" sz="1800" dirty="0" err="1"/>
              <a:t>logn</a:t>
            </a:r>
            <a:r>
              <a:rPr lang="en-AU" sz="1800" dirty="0"/>
              <a:t>)</a:t>
            </a:r>
          </a:p>
          <a:p>
            <a:pPr>
              <a:spcBef>
                <a:spcPts val="600"/>
              </a:spcBef>
              <a:buFont typeface="+mj-lt"/>
              <a:buAutoNum type="arabicPeriod"/>
            </a:pPr>
            <a:endParaRPr lang="en-AU" sz="1800" dirty="0"/>
          </a:p>
        </p:txBody>
      </p:sp>
      <p:sp>
        <p:nvSpPr>
          <p:cNvPr id="3" name="Title 2">
            <a:extLst>
              <a:ext uri="{FF2B5EF4-FFF2-40B4-BE49-F238E27FC236}">
                <a16:creationId xmlns:a16="http://schemas.microsoft.com/office/drawing/2014/main" id="{DDB817D8-E099-4463-9E7F-93B932AADFA7}"/>
              </a:ext>
            </a:extLst>
          </p:cNvPr>
          <p:cNvSpPr>
            <a:spLocks noGrp="1"/>
          </p:cNvSpPr>
          <p:nvPr>
            <p:ph type="title"/>
          </p:nvPr>
        </p:nvSpPr>
        <p:spPr/>
        <p:txBody>
          <a:bodyPr/>
          <a:lstStyle/>
          <a:p>
            <a:r>
              <a:rPr lang="en-AU" dirty="0"/>
              <a:t>Binary search – Time complexity</a:t>
            </a:r>
          </a:p>
        </p:txBody>
      </p:sp>
    </p:spTree>
    <p:extLst>
      <p:ext uri="{BB962C8B-B14F-4D97-AF65-F5344CB8AC3E}">
        <p14:creationId xmlns:p14="http://schemas.microsoft.com/office/powerpoint/2010/main" val="65167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9FC75E-10F1-47F8-A30B-C665E1B878E9}"/>
              </a:ext>
            </a:extLst>
          </p:cNvPr>
          <p:cNvSpPr>
            <a:spLocks noGrp="1"/>
          </p:cNvSpPr>
          <p:nvPr>
            <p:ph idx="1"/>
          </p:nvPr>
        </p:nvSpPr>
        <p:spPr/>
        <p:txBody>
          <a:bodyPr/>
          <a:lstStyle/>
          <a:p>
            <a:pPr>
              <a:spcBef>
                <a:spcPts val="600"/>
              </a:spcBef>
            </a:pPr>
            <a:r>
              <a:rPr lang="en-AU" dirty="0"/>
              <a:t>Worst case of O(log(n)) is only achieved if:</a:t>
            </a:r>
          </a:p>
          <a:p>
            <a:pPr lvl="1">
              <a:spcBef>
                <a:spcPts val="600"/>
              </a:spcBef>
            </a:pPr>
            <a:r>
              <a:rPr lang="en-AU" sz="2400" dirty="0"/>
              <a:t>Array is sorted</a:t>
            </a:r>
          </a:p>
          <a:p>
            <a:pPr lvl="1">
              <a:spcBef>
                <a:spcPts val="600"/>
              </a:spcBef>
            </a:pPr>
            <a:r>
              <a:rPr lang="en-AU" sz="2400" dirty="0"/>
              <a:t>The array has O(1) access to any position</a:t>
            </a:r>
          </a:p>
        </p:txBody>
      </p:sp>
      <p:sp>
        <p:nvSpPr>
          <p:cNvPr id="3" name="Title 2">
            <a:extLst>
              <a:ext uri="{FF2B5EF4-FFF2-40B4-BE49-F238E27FC236}">
                <a16:creationId xmlns:a16="http://schemas.microsoft.com/office/drawing/2014/main" id="{DDB817D8-E099-4463-9E7F-93B932AADFA7}"/>
              </a:ext>
            </a:extLst>
          </p:cNvPr>
          <p:cNvSpPr>
            <a:spLocks noGrp="1"/>
          </p:cNvSpPr>
          <p:nvPr>
            <p:ph type="title"/>
          </p:nvPr>
        </p:nvSpPr>
        <p:spPr/>
        <p:txBody>
          <a:bodyPr/>
          <a:lstStyle/>
          <a:p>
            <a:r>
              <a:rPr lang="en-AU" dirty="0"/>
              <a:t>Binary search – Time complexity</a:t>
            </a:r>
          </a:p>
        </p:txBody>
      </p:sp>
    </p:spTree>
    <p:extLst>
      <p:ext uri="{BB962C8B-B14F-4D97-AF65-F5344CB8AC3E}">
        <p14:creationId xmlns:p14="http://schemas.microsoft.com/office/powerpoint/2010/main" val="3864906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9FC75E-10F1-47F8-A30B-C665E1B878E9}"/>
              </a:ext>
            </a:extLst>
          </p:cNvPr>
          <p:cNvSpPr>
            <a:spLocks noGrp="1"/>
          </p:cNvSpPr>
          <p:nvPr>
            <p:ph idx="1"/>
          </p:nvPr>
        </p:nvSpPr>
        <p:spPr/>
        <p:txBody>
          <a:bodyPr/>
          <a:lstStyle/>
          <a:p>
            <a:pPr>
              <a:spcBef>
                <a:spcPts val="600"/>
              </a:spcBef>
            </a:pPr>
            <a:r>
              <a:rPr lang="en-AU" dirty="0"/>
              <a:t>Given a stack of </a:t>
            </a:r>
            <a:r>
              <a:rPr lang="en-AU" i="1" dirty="0">
                <a:solidFill>
                  <a:srgbClr val="C00000"/>
                </a:solidFill>
              </a:rPr>
              <a:t>n</a:t>
            </a:r>
            <a:r>
              <a:rPr lang="en-AU" dirty="0"/>
              <a:t> identical-looking coins which contains </a:t>
            </a:r>
            <a:r>
              <a:rPr lang="en-AU" i="1" dirty="0">
                <a:solidFill>
                  <a:srgbClr val="C00000"/>
                </a:solidFill>
              </a:rPr>
              <a:t>exactly one </a:t>
            </a:r>
            <a:r>
              <a:rPr lang="en-AU" dirty="0"/>
              <a:t>fake coin (which is lighter) and a scale/weigh, devise an efficient algorithm for detecting the fake coin.</a:t>
            </a:r>
          </a:p>
        </p:txBody>
      </p:sp>
      <p:sp>
        <p:nvSpPr>
          <p:cNvPr id="3" name="Title 2">
            <a:extLst>
              <a:ext uri="{FF2B5EF4-FFF2-40B4-BE49-F238E27FC236}">
                <a16:creationId xmlns:a16="http://schemas.microsoft.com/office/drawing/2014/main" id="{DDB817D8-E099-4463-9E7F-93B932AADFA7}"/>
              </a:ext>
            </a:extLst>
          </p:cNvPr>
          <p:cNvSpPr>
            <a:spLocks noGrp="1"/>
          </p:cNvSpPr>
          <p:nvPr>
            <p:ph type="title"/>
          </p:nvPr>
        </p:nvSpPr>
        <p:spPr/>
        <p:txBody>
          <a:bodyPr/>
          <a:lstStyle/>
          <a:p>
            <a:r>
              <a:rPr lang="en-AU" dirty="0"/>
              <a:t>Fake coin problem</a:t>
            </a:r>
          </a:p>
        </p:txBody>
      </p:sp>
      <p:sp>
        <p:nvSpPr>
          <p:cNvPr id="4" name="object 14">
            <a:extLst>
              <a:ext uri="{FF2B5EF4-FFF2-40B4-BE49-F238E27FC236}">
                <a16:creationId xmlns:a16="http://schemas.microsoft.com/office/drawing/2014/main" id="{1585CE51-6AF0-42F7-856E-538F5197EC5D}"/>
              </a:ext>
            </a:extLst>
          </p:cNvPr>
          <p:cNvSpPr/>
          <p:nvPr/>
        </p:nvSpPr>
        <p:spPr>
          <a:xfrm>
            <a:off x="1590650" y="2862605"/>
            <a:ext cx="2273065" cy="1568749"/>
          </a:xfrm>
          <a:prstGeom prst="rect">
            <a:avLst/>
          </a:prstGeom>
          <a:blipFill>
            <a:blip r:embed="rId2" cstate="print"/>
            <a:stretch>
              <a:fillRect/>
            </a:stretch>
          </a:blipFill>
        </p:spPr>
        <p:txBody>
          <a:bodyPr wrap="square" lIns="0" tIns="0" rIns="0" bIns="0" rtlCol="0"/>
          <a:lstStyle/>
          <a:p>
            <a:endParaRPr/>
          </a:p>
        </p:txBody>
      </p:sp>
      <p:sp>
        <p:nvSpPr>
          <p:cNvPr id="5" name="object 15">
            <a:extLst>
              <a:ext uri="{FF2B5EF4-FFF2-40B4-BE49-F238E27FC236}">
                <a16:creationId xmlns:a16="http://schemas.microsoft.com/office/drawing/2014/main" id="{D749ECFB-28AA-4189-9E83-7009C30B4EDD}"/>
              </a:ext>
            </a:extLst>
          </p:cNvPr>
          <p:cNvSpPr/>
          <p:nvPr/>
        </p:nvSpPr>
        <p:spPr>
          <a:xfrm>
            <a:off x="5280286" y="2865382"/>
            <a:ext cx="1829961" cy="1571526"/>
          </a:xfrm>
          <a:prstGeom prst="rect">
            <a:avLst/>
          </a:prstGeom>
          <a:blipFill>
            <a:blip r:embed="rId3"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Tree>
    <p:extLst>
      <p:ext uri="{BB962C8B-B14F-4D97-AF65-F5344CB8AC3E}">
        <p14:creationId xmlns:p14="http://schemas.microsoft.com/office/powerpoint/2010/main" val="9448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E510BB-EA90-4E3F-8D27-14D33E82C567}"/>
              </a:ext>
            </a:extLst>
          </p:cNvPr>
          <p:cNvSpPr>
            <a:spLocks noGrp="1"/>
          </p:cNvSpPr>
          <p:nvPr>
            <p:ph idx="1"/>
          </p:nvPr>
        </p:nvSpPr>
        <p:spPr/>
        <p:txBody>
          <a:bodyPr/>
          <a:lstStyle/>
          <a:p>
            <a:r>
              <a:rPr lang="en-AU" dirty="0"/>
              <a:t>The solution is to use a </a:t>
            </a:r>
            <a:r>
              <a:rPr lang="en-AU" b="1" i="1" dirty="0">
                <a:solidFill>
                  <a:srgbClr val="C00000"/>
                </a:solidFill>
              </a:rPr>
              <a:t>decrease-by-half </a:t>
            </a:r>
            <a:r>
              <a:rPr lang="en-AU" dirty="0"/>
              <a:t>algorithm:</a:t>
            </a:r>
          </a:p>
          <a:p>
            <a:pPr lvl="1"/>
            <a:r>
              <a:rPr lang="en-AU" dirty="0"/>
              <a:t>Divide into two sub-stacks of n/2 coins and weigh on scale</a:t>
            </a:r>
          </a:p>
          <a:p>
            <a:pPr lvl="1"/>
            <a:r>
              <a:rPr lang="en-AU" dirty="0"/>
              <a:t>The lighter sub-stack contains the fake coin</a:t>
            </a:r>
          </a:p>
          <a:p>
            <a:pPr lvl="1"/>
            <a:r>
              <a:rPr lang="en-AU" dirty="0"/>
              <a:t>Repeat process with the lighter sub-stack until we have two coins remaining. The fake coin must be one of the two.</a:t>
            </a:r>
          </a:p>
          <a:p>
            <a:endParaRPr lang="en-AU" dirty="0"/>
          </a:p>
        </p:txBody>
      </p:sp>
      <p:sp>
        <p:nvSpPr>
          <p:cNvPr id="3" name="Title 2">
            <a:extLst>
              <a:ext uri="{FF2B5EF4-FFF2-40B4-BE49-F238E27FC236}">
                <a16:creationId xmlns:a16="http://schemas.microsoft.com/office/drawing/2014/main" id="{7CBA4B6D-E89F-4367-A79A-26E662912331}"/>
              </a:ext>
            </a:extLst>
          </p:cNvPr>
          <p:cNvSpPr>
            <a:spLocks noGrp="1"/>
          </p:cNvSpPr>
          <p:nvPr>
            <p:ph type="title"/>
          </p:nvPr>
        </p:nvSpPr>
        <p:spPr/>
        <p:txBody>
          <a:bodyPr/>
          <a:lstStyle/>
          <a:p>
            <a:r>
              <a:rPr lang="en-AU" dirty="0"/>
              <a:t>Solving fake coin problem</a:t>
            </a:r>
          </a:p>
        </p:txBody>
      </p:sp>
    </p:spTree>
    <p:extLst>
      <p:ext uri="{BB962C8B-B14F-4D97-AF65-F5344CB8AC3E}">
        <p14:creationId xmlns:p14="http://schemas.microsoft.com/office/powerpoint/2010/main" val="396616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E510BB-EA90-4E3F-8D27-14D33E82C567}"/>
              </a:ext>
            </a:extLst>
          </p:cNvPr>
          <p:cNvSpPr>
            <a:spLocks noGrp="1"/>
          </p:cNvSpPr>
          <p:nvPr>
            <p:ph idx="1"/>
          </p:nvPr>
        </p:nvSpPr>
        <p:spPr/>
        <p:txBody>
          <a:bodyPr/>
          <a:lstStyle/>
          <a:p>
            <a:r>
              <a:rPr lang="en-AU" dirty="0"/>
              <a:t>The recurrence relation for number of weighing-s: </a:t>
            </a:r>
          </a:p>
          <a:p>
            <a:r>
              <a:rPr lang="en-AU" dirty="0"/>
              <a:t>C(n) = C([</a:t>
            </a:r>
            <a:r>
              <a:rPr lang="en-AU" i="1" dirty="0"/>
              <a:t>n/2</a:t>
            </a:r>
            <a:r>
              <a:rPr lang="en-AU" dirty="0"/>
              <a:t>]) + 1 for n &gt; 1, C(1) = 0</a:t>
            </a:r>
          </a:p>
          <a:p>
            <a:r>
              <a:rPr lang="en-AU" dirty="0"/>
              <a:t>Gives worst case of O(</a:t>
            </a:r>
            <a:r>
              <a:rPr lang="en-AU" dirty="0" err="1"/>
              <a:t>logn</a:t>
            </a:r>
            <a:r>
              <a:rPr lang="en-AU" dirty="0"/>
              <a:t>).</a:t>
            </a:r>
          </a:p>
        </p:txBody>
      </p:sp>
      <p:sp>
        <p:nvSpPr>
          <p:cNvPr id="3" name="Title 2">
            <a:extLst>
              <a:ext uri="{FF2B5EF4-FFF2-40B4-BE49-F238E27FC236}">
                <a16:creationId xmlns:a16="http://schemas.microsoft.com/office/drawing/2014/main" id="{7CBA4B6D-E89F-4367-A79A-26E662912331}"/>
              </a:ext>
            </a:extLst>
          </p:cNvPr>
          <p:cNvSpPr>
            <a:spLocks noGrp="1"/>
          </p:cNvSpPr>
          <p:nvPr>
            <p:ph type="title"/>
          </p:nvPr>
        </p:nvSpPr>
        <p:spPr/>
        <p:txBody>
          <a:bodyPr/>
          <a:lstStyle/>
          <a:p>
            <a:r>
              <a:rPr lang="en-AU" dirty="0"/>
              <a:t>Solving fake coin problem</a:t>
            </a:r>
          </a:p>
        </p:txBody>
      </p:sp>
    </p:spTree>
    <p:extLst>
      <p:ext uri="{BB962C8B-B14F-4D97-AF65-F5344CB8AC3E}">
        <p14:creationId xmlns:p14="http://schemas.microsoft.com/office/powerpoint/2010/main" val="3819076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E510BB-EA90-4E3F-8D27-14D33E82C567}"/>
              </a:ext>
            </a:extLst>
          </p:cNvPr>
          <p:cNvSpPr>
            <a:spLocks noGrp="1"/>
          </p:cNvSpPr>
          <p:nvPr>
            <p:ph idx="1"/>
          </p:nvPr>
        </p:nvSpPr>
        <p:spPr/>
        <p:txBody>
          <a:bodyPr/>
          <a:lstStyle/>
          <a:p>
            <a:r>
              <a:rPr lang="en-AU" dirty="0"/>
              <a:t>The recurrence relation for number of weighing-s: </a:t>
            </a:r>
          </a:p>
          <a:p>
            <a:r>
              <a:rPr lang="en-AU" dirty="0"/>
              <a:t>C(n) = C([</a:t>
            </a:r>
            <a:r>
              <a:rPr lang="en-AU" i="1" dirty="0"/>
              <a:t>n/2</a:t>
            </a:r>
            <a:r>
              <a:rPr lang="en-AU" dirty="0"/>
              <a:t>]) + 1 for n &gt; 1, C(1) = 0</a:t>
            </a:r>
          </a:p>
          <a:p>
            <a:r>
              <a:rPr lang="en-AU" dirty="0"/>
              <a:t>Gives worst case of O(</a:t>
            </a:r>
            <a:r>
              <a:rPr lang="en-AU" dirty="0" err="1"/>
              <a:t>logn</a:t>
            </a:r>
            <a:r>
              <a:rPr lang="en-AU" dirty="0"/>
              <a:t>).</a:t>
            </a:r>
          </a:p>
        </p:txBody>
      </p:sp>
      <p:sp>
        <p:nvSpPr>
          <p:cNvPr id="3" name="Title 2">
            <a:extLst>
              <a:ext uri="{FF2B5EF4-FFF2-40B4-BE49-F238E27FC236}">
                <a16:creationId xmlns:a16="http://schemas.microsoft.com/office/drawing/2014/main" id="{7CBA4B6D-E89F-4367-A79A-26E662912331}"/>
              </a:ext>
            </a:extLst>
          </p:cNvPr>
          <p:cNvSpPr>
            <a:spLocks noGrp="1"/>
          </p:cNvSpPr>
          <p:nvPr>
            <p:ph type="title"/>
          </p:nvPr>
        </p:nvSpPr>
        <p:spPr/>
        <p:txBody>
          <a:bodyPr/>
          <a:lstStyle/>
          <a:p>
            <a:r>
              <a:rPr lang="en-AU" dirty="0"/>
              <a:t>Solving fake coin problem</a:t>
            </a:r>
          </a:p>
        </p:txBody>
      </p:sp>
    </p:spTree>
    <p:extLst>
      <p:ext uri="{BB962C8B-B14F-4D97-AF65-F5344CB8AC3E}">
        <p14:creationId xmlns:p14="http://schemas.microsoft.com/office/powerpoint/2010/main" val="41555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E510BB-EA90-4E3F-8D27-14D33E82C567}"/>
              </a:ext>
            </a:extLst>
          </p:cNvPr>
          <p:cNvSpPr>
            <a:spLocks noGrp="1"/>
          </p:cNvSpPr>
          <p:nvPr>
            <p:ph idx="1"/>
          </p:nvPr>
        </p:nvSpPr>
        <p:spPr/>
        <p:txBody>
          <a:bodyPr/>
          <a:lstStyle/>
          <a:p>
            <a:pPr algn="ctr"/>
            <a:r>
              <a:rPr lang="en-AU" dirty="0">
                <a:hlinkClick r:id="rId2"/>
              </a:rPr>
              <a:t>https://www.youtube.com/watch?v=wVPCT1VjySA</a:t>
            </a:r>
            <a:r>
              <a:rPr lang="en-AU" dirty="0"/>
              <a:t> </a:t>
            </a:r>
          </a:p>
        </p:txBody>
      </p:sp>
      <p:sp>
        <p:nvSpPr>
          <p:cNvPr id="3" name="Title 2">
            <a:extLst>
              <a:ext uri="{FF2B5EF4-FFF2-40B4-BE49-F238E27FC236}">
                <a16:creationId xmlns:a16="http://schemas.microsoft.com/office/drawing/2014/main" id="{7CBA4B6D-E89F-4367-A79A-26E662912331}"/>
              </a:ext>
            </a:extLst>
          </p:cNvPr>
          <p:cNvSpPr>
            <a:spLocks noGrp="1"/>
          </p:cNvSpPr>
          <p:nvPr>
            <p:ph type="title"/>
          </p:nvPr>
        </p:nvSpPr>
        <p:spPr/>
        <p:txBody>
          <a:bodyPr/>
          <a:lstStyle/>
          <a:p>
            <a:r>
              <a:rPr lang="en-AU" dirty="0"/>
              <a:t>Solving fake coin problem</a:t>
            </a:r>
          </a:p>
        </p:txBody>
      </p:sp>
    </p:spTree>
    <p:extLst>
      <p:ext uri="{BB962C8B-B14F-4D97-AF65-F5344CB8AC3E}">
        <p14:creationId xmlns:p14="http://schemas.microsoft.com/office/powerpoint/2010/main" val="115547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02490" y="2065107"/>
            <a:ext cx="6945808" cy="1145165"/>
          </a:xfrm>
        </p:spPr>
        <p:txBody>
          <a:bodyPr>
            <a:normAutofit fontScale="90000"/>
          </a:bodyPr>
          <a:lstStyle/>
          <a:p>
            <a:pPr defTabSz="685800" fontAlgn="base">
              <a:lnSpc>
                <a:spcPct val="100000"/>
              </a:lnSpc>
              <a:spcAft>
                <a:spcPct val="0"/>
              </a:spcAft>
              <a:defRPr/>
            </a:pPr>
            <a:r>
              <a:rPr lang="en-GB" dirty="0"/>
              <a:t>3. Variable-size decrease algorithms</a:t>
            </a:r>
            <a:endParaRPr lang="en-AU" dirty="0">
              <a:effectLst/>
            </a:endParaRPr>
          </a:p>
        </p:txBody>
      </p:sp>
    </p:spTree>
    <p:extLst>
      <p:ext uri="{BB962C8B-B14F-4D97-AF65-F5344CB8AC3E}">
        <p14:creationId xmlns:p14="http://schemas.microsoft.com/office/powerpoint/2010/main" val="2848520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E9B1B1-F0D9-451B-A6EF-5103ACF7D8DE}"/>
              </a:ext>
            </a:extLst>
          </p:cNvPr>
          <p:cNvSpPr>
            <a:spLocks noGrp="1"/>
          </p:cNvSpPr>
          <p:nvPr>
            <p:ph idx="1"/>
          </p:nvPr>
        </p:nvSpPr>
        <p:spPr/>
        <p:txBody>
          <a:bodyPr>
            <a:normAutofit/>
          </a:bodyPr>
          <a:lstStyle/>
          <a:p>
            <a:pPr marL="0" marR="5080" indent="0">
              <a:lnSpc>
                <a:spcPct val="100000"/>
              </a:lnSpc>
              <a:spcBef>
                <a:spcPts val="1200"/>
              </a:spcBef>
              <a:buNone/>
            </a:pPr>
            <a:r>
              <a:rPr lang="en-GB" b="1" spc="-5" dirty="0"/>
              <a:t>Process:</a:t>
            </a:r>
          </a:p>
          <a:p>
            <a:pPr marL="457200" marR="5080" indent="-457200">
              <a:lnSpc>
                <a:spcPct val="100000"/>
              </a:lnSpc>
              <a:spcBef>
                <a:spcPts val="1200"/>
              </a:spcBef>
              <a:buFont typeface="+mj-lt"/>
              <a:buAutoNum type="arabicPeriod"/>
            </a:pPr>
            <a:r>
              <a:rPr lang="en-GB" spc="-5" dirty="0"/>
              <a:t>Reduce a problem instance to a smaller instance of the same problem</a:t>
            </a:r>
          </a:p>
          <a:p>
            <a:pPr marL="457200" marR="5080" indent="-457200">
              <a:lnSpc>
                <a:spcPct val="100000"/>
              </a:lnSpc>
              <a:spcBef>
                <a:spcPts val="1200"/>
              </a:spcBef>
              <a:buFont typeface="+mj-lt"/>
              <a:buAutoNum type="arabicPeriod"/>
            </a:pPr>
            <a:r>
              <a:rPr lang="en-GB" spc="-5" dirty="0"/>
              <a:t>Solve the smaller instance</a:t>
            </a:r>
          </a:p>
          <a:p>
            <a:pPr marL="457200" marR="5080" indent="-457200">
              <a:lnSpc>
                <a:spcPct val="100000"/>
              </a:lnSpc>
              <a:spcBef>
                <a:spcPts val="1200"/>
              </a:spcBef>
              <a:buFont typeface="+mj-lt"/>
              <a:buAutoNum type="arabicPeriod"/>
            </a:pPr>
            <a:r>
              <a:rPr lang="en-GB" spc="-5" dirty="0"/>
              <a:t>Extend the solution of the smaller instance to obtain the solution to the original instance</a:t>
            </a:r>
          </a:p>
          <a:p>
            <a:pPr marL="0" marR="5080" indent="0">
              <a:lnSpc>
                <a:spcPct val="100000"/>
              </a:lnSpc>
              <a:spcBef>
                <a:spcPts val="1200"/>
              </a:spcBef>
              <a:buNone/>
            </a:pPr>
            <a:r>
              <a:rPr lang="en-GB" spc="-5" dirty="0"/>
              <a:t>Sometimes referred to as the </a:t>
            </a:r>
            <a:r>
              <a:rPr lang="en-GB" b="1" i="1" spc="-5" dirty="0">
                <a:solidFill>
                  <a:srgbClr val="C00000"/>
                </a:solidFill>
              </a:rPr>
              <a:t>inductive</a:t>
            </a:r>
            <a:r>
              <a:rPr lang="en-GB" spc="-5" dirty="0"/>
              <a:t> or </a:t>
            </a:r>
            <a:r>
              <a:rPr lang="en-GB" b="1" i="1" spc="-5" dirty="0">
                <a:solidFill>
                  <a:srgbClr val="C00000"/>
                </a:solidFill>
              </a:rPr>
              <a:t>incremental</a:t>
            </a:r>
            <a:r>
              <a:rPr lang="en-GB" spc="-5" dirty="0"/>
              <a:t> approach.</a:t>
            </a:r>
          </a:p>
        </p:txBody>
      </p:sp>
      <p:sp>
        <p:nvSpPr>
          <p:cNvPr id="2" name="Title 1">
            <a:extLst>
              <a:ext uri="{FF2B5EF4-FFF2-40B4-BE49-F238E27FC236}">
                <a16:creationId xmlns:a16="http://schemas.microsoft.com/office/drawing/2014/main" id="{813E5A37-9B40-46E1-B610-EACA1A1DAAD2}"/>
              </a:ext>
            </a:extLst>
          </p:cNvPr>
          <p:cNvSpPr>
            <a:spLocks noGrp="1"/>
          </p:cNvSpPr>
          <p:nvPr>
            <p:ph type="title"/>
          </p:nvPr>
        </p:nvSpPr>
        <p:spPr/>
        <p:txBody>
          <a:bodyPr/>
          <a:lstStyle/>
          <a:p>
            <a:r>
              <a:rPr lang="en-US" dirty="0"/>
              <a:t>Decrease and Conquer approach</a:t>
            </a:r>
            <a:endParaRPr lang="en-GB" dirty="0"/>
          </a:p>
        </p:txBody>
      </p:sp>
    </p:spTree>
    <p:extLst>
      <p:ext uri="{BB962C8B-B14F-4D97-AF65-F5344CB8AC3E}">
        <p14:creationId xmlns:p14="http://schemas.microsoft.com/office/powerpoint/2010/main" val="252522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E510BB-EA90-4E3F-8D27-14D33E82C567}"/>
              </a:ext>
            </a:extLst>
          </p:cNvPr>
          <p:cNvSpPr>
            <a:spLocks noGrp="1"/>
          </p:cNvSpPr>
          <p:nvPr>
            <p:ph idx="1"/>
          </p:nvPr>
        </p:nvSpPr>
        <p:spPr/>
        <p:txBody>
          <a:bodyPr/>
          <a:lstStyle/>
          <a:p>
            <a:pPr>
              <a:lnSpc>
                <a:spcPct val="100000"/>
              </a:lnSpc>
            </a:pPr>
            <a:r>
              <a:rPr lang="en-AU" dirty="0"/>
              <a:t>Can be considered an “improved” version of </a:t>
            </a:r>
            <a:r>
              <a:rPr lang="en-AU" b="1" dirty="0"/>
              <a:t>Binary Search</a:t>
            </a:r>
          </a:p>
          <a:p>
            <a:pPr lvl="1">
              <a:lnSpc>
                <a:spcPct val="100000"/>
              </a:lnSpc>
            </a:pPr>
            <a:r>
              <a:rPr lang="en-AU" sz="2400" dirty="0"/>
              <a:t>Imagine that we can go even faster than O(</a:t>
            </a:r>
            <a:r>
              <a:rPr lang="en-AU" sz="2400" dirty="0" err="1"/>
              <a:t>logn</a:t>
            </a:r>
            <a:r>
              <a:rPr lang="en-AU" sz="2400" dirty="0"/>
              <a:t>)!</a:t>
            </a:r>
          </a:p>
          <a:p>
            <a:pPr>
              <a:lnSpc>
                <a:spcPct val="100000"/>
              </a:lnSpc>
            </a:pPr>
            <a:r>
              <a:rPr lang="en-AU" dirty="0"/>
              <a:t>We can exploit </a:t>
            </a:r>
            <a:r>
              <a:rPr lang="en-AU" dirty="0">
                <a:solidFill>
                  <a:srgbClr val="C00000"/>
                </a:solidFill>
              </a:rPr>
              <a:t>additional knowledge </a:t>
            </a:r>
            <a:r>
              <a:rPr lang="en-AU" dirty="0"/>
              <a:t>of our values, i.e., use more than just comparisons</a:t>
            </a:r>
          </a:p>
        </p:txBody>
      </p:sp>
      <p:sp>
        <p:nvSpPr>
          <p:cNvPr id="3" name="Title 2">
            <a:extLst>
              <a:ext uri="{FF2B5EF4-FFF2-40B4-BE49-F238E27FC236}">
                <a16:creationId xmlns:a16="http://schemas.microsoft.com/office/drawing/2014/main" id="{7CBA4B6D-E89F-4367-A79A-26E662912331}"/>
              </a:ext>
            </a:extLst>
          </p:cNvPr>
          <p:cNvSpPr>
            <a:spLocks noGrp="1"/>
          </p:cNvSpPr>
          <p:nvPr>
            <p:ph type="title"/>
          </p:nvPr>
        </p:nvSpPr>
        <p:spPr/>
        <p:txBody>
          <a:bodyPr/>
          <a:lstStyle/>
          <a:p>
            <a:r>
              <a:rPr lang="en-AU" dirty="0"/>
              <a:t>Interpolation Search</a:t>
            </a:r>
          </a:p>
        </p:txBody>
      </p:sp>
    </p:spTree>
    <p:extLst>
      <p:ext uri="{BB962C8B-B14F-4D97-AF65-F5344CB8AC3E}">
        <p14:creationId xmlns:p14="http://schemas.microsoft.com/office/powerpoint/2010/main" val="222876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E510BB-EA90-4E3F-8D27-14D33E82C567}"/>
              </a:ext>
            </a:extLst>
          </p:cNvPr>
          <p:cNvSpPr>
            <a:spLocks noGrp="1"/>
          </p:cNvSpPr>
          <p:nvPr>
            <p:ph idx="1"/>
          </p:nvPr>
        </p:nvSpPr>
        <p:spPr/>
        <p:txBody>
          <a:bodyPr/>
          <a:lstStyle/>
          <a:p>
            <a:pPr>
              <a:lnSpc>
                <a:spcPct val="100000"/>
              </a:lnSpc>
            </a:pPr>
            <a:r>
              <a:rPr lang="en-AU" b="1" dirty="0"/>
              <a:t>Interpolation Search:</a:t>
            </a:r>
            <a:r>
              <a:rPr lang="en-AU" dirty="0"/>
              <a:t> </a:t>
            </a:r>
            <a:r>
              <a:rPr lang="en-AU" dirty="0">
                <a:solidFill>
                  <a:srgbClr val="C00000"/>
                </a:solidFill>
              </a:rPr>
              <a:t>estimate</a:t>
            </a:r>
            <a:r>
              <a:rPr lang="en-AU" dirty="0"/>
              <a:t> where the search key is based on the collection’s distribution</a:t>
            </a:r>
          </a:p>
          <a:p>
            <a:pPr lvl="1">
              <a:lnSpc>
                <a:spcPct val="100000"/>
              </a:lnSpc>
            </a:pPr>
            <a:r>
              <a:rPr lang="en-AU" sz="2400" b="1" dirty="0"/>
              <a:t>Simple:</a:t>
            </a:r>
            <a:r>
              <a:rPr lang="en-AU" sz="2400" dirty="0"/>
              <a:t> use max and min values and assume equal distribution</a:t>
            </a:r>
          </a:p>
          <a:p>
            <a:pPr lvl="1">
              <a:lnSpc>
                <a:spcPct val="100000"/>
              </a:lnSpc>
            </a:pPr>
            <a:r>
              <a:rPr lang="en-AU" sz="2400" b="1" dirty="0"/>
              <a:t>More advanced: </a:t>
            </a:r>
            <a:r>
              <a:rPr lang="en-AU" sz="2400" dirty="0"/>
              <a:t>approximation of real distribution (e.g., histograms)</a:t>
            </a:r>
          </a:p>
        </p:txBody>
      </p:sp>
      <p:sp>
        <p:nvSpPr>
          <p:cNvPr id="3" name="Title 2">
            <a:extLst>
              <a:ext uri="{FF2B5EF4-FFF2-40B4-BE49-F238E27FC236}">
                <a16:creationId xmlns:a16="http://schemas.microsoft.com/office/drawing/2014/main" id="{7CBA4B6D-E89F-4367-A79A-26E662912331}"/>
              </a:ext>
            </a:extLst>
          </p:cNvPr>
          <p:cNvSpPr>
            <a:spLocks noGrp="1"/>
          </p:cNvSpPr>
          <p:nvPr>
            <p:ph type="title"/>
          </p:nvPr>
        </p:nvSpPr>
        <p:spPr/>
        <p:txBody>
          <a:bodyPr/>
          <a:lstStyle/>
          <a:p>
            <a:r>
              <a:rPr lang="en-AU" dirty="0"/>
              <a:t>Interpolation Search</a:t>
            </a:r>
          </a:p>
        </p:txBody>
      </p:sp>
    </p:spTree>
    <p:extLst>
      <p:ext uri="{BB962C8B-B14F-4D97-AF65-F5344CB8AC3E}">
        <p14:creationId xmlns:p14="http://schemas.microsoft.com/office/powerpoint/2010/main" val="173801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A0F9347-C04B-4EE9-BE9C-768CEE99A832}"/>
                  </a:ext>
                </a:extLst>
              </p:cNvPr>
              <p:cNvSpPr>
                <a:spLocks noGrp="1"/>
              </p:cNvSpPr>
              <p:nvPr>
                <p:ph idx="1"/>
              </p:nvPr>
            </p:nvSpPr>
            <p:spPr/>
            <p:txBody>
              <a:bodyPr/>
              <a:lstStyle/>
              <a:p>
                <a:pPr>
                  <a:lnSpc>
                    <a:spcPct val="100000"/>
                  </a:lnSpc>
                </a:pPr>
                <a:r>
                  <a:rPr lang="en-AU" sz="2200" dirty="0"/>
                  <a:t>Assume </a:t>
                </a:r>
                <a:r>
                  <a:rPr lang="en-AU" sz="2200" b="1" dirty="0">
                    <a:solidFill>
                      <a:srgbClr val="C00000"/>
                    </a:solidFill>
                  </a:rPr>
                  <a:t>equal distribution</a:t>
                </a:r>
                <a:r>
                  <a:rPr lang="en-AU" sz="2200" dirty="0"/>
                  <a:t>–values within the </a:t>
                </a:r>
                <a:r>
                  <a:rPr lang="en-AU" sz="2200" b="1" i="1" dirty="0">
                    <a:solidFill>
                      <a:srgbClr val="C00000"/>
                    </a:solidFill>
                  </a:rPr>
                  <a:t>sorted</a:t>
                </a:r>
                <a:r>
                  <a:rPr lang="en-AU" sz="2200" dirty="0">
                    <a:solidFill>
                      <a:srgbClr val="C00000"/>
                    </a:solidFill>
                  </a:rPr>
                  <a:t> array A </a:t>
                </a:r>
                <a:r>
                  <a:rPr lang="en-AU" sz="2200" dirty="0"/>
                  <a:t>are equally distributed in [ A[1], A[n] ]</a:t>
                </a:r>
              </a:p>
              <a:p>
                <a:pPr>
                  <a:lnSpc>
                    <a:spcPct val="100000"/>
                  </a:lnSpc>
                </a:pPr>
                <a:r>
                  <a:rPr lang="en-AU" sz="2200" dirty="0"/>
                  <a:t>We can estimate the position </a:t>
                </a:r>
                <a:r>
                  <a:rPr lang="en-AU" sz="2200" dirty="0">
                    <a:solidFill>
                      <a:srgbClr val="C00000"/>
                    </a:solidFill>
                  </a:rPr>
                  <a:t>pos</a:t>
                </a:r>
                <a:r>
                  <a:rPr lang="en-AU" sz="2200" dirty="0"/>
                  <a:t> of the search key with value </a:t>
                </a:r>
                <a:r>
                  <a:rPr lang="en-AU" sz="2200" dirty="0">
                    <a:solidFill>
                      <a:srgbClr val="C00000"/>
                    </a:solidFill>
                  </a:rPr>
                  <a:t>k</a:t>
                </a:r>
                <a:r>
                  <a:rPr lang="en-AU" sz="2200" dirty="0"/>
                  <a:t> by using the formula (with </a:t>
                </a:r>
                <a:r>
                  <a:rPr lang="en-AU" sz="2200" dirty="0">
                    <a:solidFill>
                      <a:srgbClr val="C00000"/>
                    </a:solidFill>
                  </a:rPr>
                  <a:t>l</a:t>
                </a:r>
                <a:r>
                  <a:rPr lang="en-AU" sz="2200" dirty="0"/>
                  <a:t> being the start value and </a:t>
                </a:r>
                <a:r>
                  <a:rPr lang="en-AU" sz="2200" dirty="0">
                    <a:solidFill>
                      <a:srgbClr val="C00000"/>
                    </a:solidFill>
                  </a:rPr>
                  <a:t>r</a:t>
                </a:r>
                <a:r>
                  <a:rPr lang="en-AU" sz="2200" dirty="0"/>
                  <a:t> being the end value)</a:t>
                </a:r>
              </a:p>
              <a:p>
                <a:pPr>
                  <a:lnSpc>
                    <a:spcPct val="100000"/>
                  </a:lnSpc>
                </a:pPr>
                <a:endParaRPr lang="en-AU" sz="2200" dirty="0"/>
              </a:p>
              <a:p>
                <a:pPr>
                  <a:lnSpc>
                    <a:spcPct val="100000"/>
                  </a:lnSpc>
                </a:pPr>
                <a:r>
                  <a:rPr lang="en-AU" sz="2200" dirty="0"/>
                  <a:t>If A[pos] == k, search key is found at pos</a:t>
                </a:r>
              </a:p>
              <a:p>
                <a:pPr>
                  <a:lnSpc>
                    <a:spcPct val="100000"/>
                  </a:lnSpc>
                </a:pPr>
                <a:r>
                  <a:rPr lang="en-AU" sz="2200" dirty="0"/>
                  <a:t>If </a:t>
                </a:r>
                <a14:m>
                  <m:oMath xmlns:m="http://schemas.openxmlformats.org/officeDocument/2006/math">
                    <m:r>
                      <m:rPr>
                        <m:sty m:val="p"/>
                      </m:rPr>
                      <a:rPr lang="en-AU" sz="2200" i="0" dirty="0" smtClean="0">
                        <a:solidFill>
                          <a:srgbClr val="C00000"/>
                        </a:solidFill>
                        <a:latin typeface="Cambria Math" panose="02040503050406030204" pitchFamily="18" charset="0"/>
                      </a:rPr>
                      <m:t>k</m:t>
                    </m:r>
                    <m:r>
                      <a:rPr lang="en-AU" sz="2200" i="0" dirty="0" smtClean="0">
                        <a:solidFill>
                          <a:srgbClr val="C00000"/>
                        </a:solidFill>
                        <a:latin typeface="Cambria Math" panose="02040503050406030204" pitchFamily="18" charset="0"/>
                      </a:rPr>
                      <m:t>&gt;</m:t>
                    </m:r>
                    <m:r>
                      <m:rPr>
                        <m:sty m:val="p"/>
                      </m:rPr>
                      <a:rPr lang="en-AU" sz="2200" i="0" dirty="0" smtClean="0">
                        <a:solidFill>
                          <a:srgbClr val="C00000"/>
                        </a:solidFill>
                        <a:latin typeface="Cambria Math" panose="02040503050406030204" pitchFamily="18" charset="0"/>
                      </a:rPr>
                      <m:t>A</m:t>
                    </m:r>
                    <m:r>
                      <a:rPr lang="en-AU" sz="2200" i="0" dirty="0" smtClean="0">
                        <a:solidFill>
                          <a:srgbClr val="C00000"/>
                        </a:solidFill>
                        <a:latin typeface="Cambria Math" panose="02040503050406030204" pitchFamily="18" charset="0"/>
                      </a:rPr>
                      <m:t>[</m:t>
                    </m:r>
                    <m:r>
                      <m:rPr>
                        <m:sty m:val="p"/>
                      </m:rPr>
                      <a:rPr lang="en-AU" sz="2200" i="0" dirty="0" smtClean="0">
                        <a:solidFill>
                          <a:srgbClr val="C00000"/>
                        </a:solidFill>
                        <a:latin typeface="Cambria Math" panose="02040503050406030204" pitchFamily="18" charset="0"/>
                      </a:rPr>
                      <m:t>pos</m:t>
                    </m:r>
                    <m:r>
                      <a:rPr lang="en-AU" sz="2200" i="0" dirty="0" smtClean="0">
                        <a:solidFill>
                          <a:srgbClr val="C00000"/>
                        </a:solidFill>
                        <a:latin typeface="Cambria Math" panose="02040503050406030204" pitchFamily="18" charset="0"/>
                      </a:rPr>
                      <m:t>]</m:t>
                    </m:r>
                  </m:oMath>
                </a14:m>
                <a:r>
                  <a:rPr lang="en-AU" sz="2200" dirty="0"/>
                  <a:t>, we update </a:t>
                </a:r>
                <a14:m>
                  <m:oMath xmlns:m="http://schemas.openxmlformats.org/officeDocument/2006/math">
                    <m:r>
                      <m:rPr>
                        <m:sty m:val="p"/>
                      </m:rPr>
                      <a:rPr lang="en-AU" sz="2200" b="0" i="0" smtClean="0">
                        <a:solidFill>
                          <a:srgbClr val="C00000"/>
                        </a:solidFill>
                        <a:latin typeface="Cambria Math" panose="02040503050406030204" pitchFamily="18" charset="0"/>
                      </a:rPr>
                      <m:t>l</m:t>
                    </m:r>
                    <m:r>
                      <a:rPr lang="en-AU" sz="2200" b="0" i="0" smtClean="0">
                        <a:solidFill>
                          <a:srgbClr val="C00000"/>
                        </a:solidFill>
                        <a:latin typeface="Cambria Math" panose="02040503050406030204" pitchFamily="18" charset="0"/>
                      </a:rPr>
                      <m:t>=</m:t>
                    </m:r>
                    <m:r>
                      <m:rPr>
                        <m:sty m:val="p"/>
                      </m:rPr>
                      <a:rPr lang="en-AU" sz="2200" b="0" i="0" smtClean="0">
                        <a:solidFill>
                          <a:srgbClr val="C00000"/>
                        </a:solidFill>
                        <a:latin typeface="Cambria Math" panose="02040503050406030204" pitchFamily="18" charset="0"/>
                      </a:rPr>
                      <m:t>pos</m:t>
                    </m:r>
                    <m:r>
                      <a:rPr lang="en-AU" sz="2200" b="0" i="0" smtClean="0">
                        <a:solidFill>
                          <a:srgbClr val="C00000"/>
                        </a:solidFill>
                        <a:latin typeface="Cambria Math" panose="02040503050406030204" pitchFamily="18" charset="0"/>
                      </a:rPr>
                      <m:t>+1</m:t>
                    </m:r>
                  </m:oMath>
                </a14:m>
                <a:r>
                  <a:rPr lang="en-AU" sz="2200" dirty="0"/>
                  <a:t>; else </a:t>
                </a:r>
                <a14:m>
                  <m:oMath xmlns:m="http://schemas.openxmlformats.org/officeDocument/2006/math">
                    <m:r>
                      <m:rPr>
                        <m:sty m:val="p"/>
                      </m:rPr>
                      <a:rPr lang="en-AU" sz="2200" b="0" i="0" smtClean="0">
                        <a:solidFill>
                          <a:srgbClr val="C00000"/>
                        </a:solidFill>
                        <a:latin typeface="Cambria Math" panose="02040503050406030204" pitchFamily="18" charset="0"/>
                      </a:rPr>
                      <m:t>r</m:t>
                    </m:r>
                    <m:r>
                      <a:rPr lang="en-AU" sz="2200">
                        <a:solidFill>
                          <a:srgbClr val="C00000"/>
                        </a:solidFill>
                        <a:latin typeface="Cambria Math" panose="02040503050406030204" pitchFamily="18" charset="0"/>
                      </a:rPr>
                      <m:t>=</m:t>
                    </m:r>
                    <m:r>
                      <m:rPr>
                        <m:sty m:val="p"/>
                      </m:rPr>
                      <a:rPr lang="en-AU" sz="2200">
                        <a:solidFill>
                          <a:srgbClr val="C00000"/>
                        </a:solidFill>
                        <a:latin typeface="Cambria Math" panose="02040503050406030204" pitchFamily="18" charset="0"/>
                      </a:rPr>
                      <m:t>pos</m:t>
                    </m:r>
                    <m:r>
                      <a:rPr lang="en-AU" sz="2200" b="0" i="0" smtClean="0">
                        <a:solidFill>
                          <a:srgbClr val="C00000"/>
                        </a:solidFill>
                        <a:latin typeface="Cambria Math" panose="02040503050406030204" pitchFamily="18" charset="0"/>
                      </a:rPr>
                      <m:t>−</m:t>
                    </m:r>
                    <m:r>
                      <a:rPr lang="en-AU" sz="2200">
                        <a:solidFill>
                          <a:srgbClr val="C00000"/>
                        </a:solidFill>
                        <a:latin typeface="Cambria Math" panose="02040503050406030204" pitchFamily="18" charset="0"/>
                      </a:rPr>
                      <m:t>1</m:t>
                    </m:r>
                  </m:oMath>
                </a14:m>
                <a:endParaRPr lang="en-AU" sz="2200" dirty="0"/>
              </a:p>
            </p:txBody>
          </p:sp>
        </mc:Choice>
        <mc:Fallback xmlns="">
          <p:sp>
            <p:nvSpPr>
              <p:cNvPr id="2" name="Content Placeholder 1">
                <a:extLst>
                  <a:ext uri="{FF2B5EF4-FFF2-40B4-BE49-F238E27FC236}">
                    <a16:creationId xmlns:a16="http://schemas.microsoft.com/office/drawing/2014/main" id="{DA0F9347-C04B-4EE9-BE9C-768CEE99A832}"/>
                  </a:ext>
                </a:extLst>
              </p:cNvPr>
              <p:cNvSpPr>
                <a:spLocks noGrp="1" noRot="1" noChangeAspect="1" noMove="1" noResize="1" noEditPoints="1" noAdjustHandles="1" noChangeArrowheads="1" noChangeShapeType="1" noTextEdit="1"/>
              </p:cNvSpPr>
              <p:nvPr>
                <p:ph idx="1"/>
              </p:nvPr>
            </p:nvSpPr>
            <p:spPr>
              <a:blipFill>
                <a:blip r:embed="rId2"/>
                <a:stretch>
                  <a:fillRect b="-1600"/>
                </a:stretch>
              </a:blipFill>
            </p:spPr>
            <p:txBody>
              <a:bodyPr/>
              <a:lstStyle/>
              <a:p>
                <a:r>
                  <a:rPr lang="en-AU">
                    <a:noFill/>
                  </a:rPr>
                  <a:t> </a:t>
                </a:r>
              </a:p>
            </p:txBody>
          </p:sp>
        </mc:Fallback>
      </mc:AlternateContent>
      <p:sp>
        <p:nvSpPr>
          <p:cNvPr id="3" name="Title 2">
            <a:extLst>
              <a:ext uri="{FF2B5EF4-FFF2-40B4-BE49-F238E27FC236}">
                <a16:creationId xmlns:a16="http://schemas.microsoft.com/office/drawing/2014/main" id="{C3348B06-8F60-4C2D-9941-00F4A22E6CFF}"/>
              </a:ext>
            </a:extLst>
          </p:cNvPr>
          <p:cNvSpPr>
            <a:spLocks noGrp="1"/>
          </p:cNvSpPr>
          <p:nvPr>
            <p:ph type="title"/>
          </p:nvPr>
        </p:nvSpPr>
        <p:spPr/>
        <p:txBody>
          <a:bodyPr>
            <a:normAutofit fontScale="90000"/>
          </a:bodyPr>
          <a:lstStyle/>
          <a:p>
            <a:r>
              <a:rPr lang="en-AU" dirty="0"/>
              <a:t>Simple Interpolation Search – Idea</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A16619E-DE96-4A77-84A8-94F21966F2FF}"/>
                  </a:ext>
                </a:extLst>
              </p:cNvPr>
              <p:cNvSpPr txBox="1"/>
              <p:nvPr/>
            </p:nvSpPr>
            <p:spPr>
              <a:xfrm>
                <a:off x="2604588" y="2693309"/>
                <a:ext cx="3911071" cy="7705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AU" sz="2400" b="0" i="0" smtClean="0">
                          <a:solidFill>
                            <a:srgbClr val="C00000"/>
                          </a:solidFill>
                          <a:latin typeface="Cambria Math" panose="02040503050406030204" pitchFamily="18" charset="0"/>
                        </a:rPr>
                        <m:t>pos</m:t>
                      </m:r>
                      <m:r>
                        <a:rPr lang="en-AU" sz="2400" b="0" i="0" smtClean="0">
                          <a:solidFill>
                            <a:srgbClr val="C00000"/>
                          </a:solidFill>
                          <a:latin typeface="Cambria Math" panose="02040503050406030204" pitchFamily="18" charset="0"/>
                        </a:rPr>
                        <m:t>=</m:t>
                      </m:r>
                      <m:r>
                        <m:rPr>
                          <m:sty m:val="p"/>
                        </m:rPr>
                        <a:rPr lang="en-AU" sz="2400" b="0" i="0" smtClean="0">
                          <a:solidFill>
                            <a:srgbClr val="C00000"/>
                          </a:solidFill>
                          <a:latin typeface="Cambria Math" panose="02040503050406030204" pitchFamily="18" charset="0"/>
                        </a:rPr>
                        <m:t>l</m:t>
                      </m:r>
                      <m:r>
                        <a:rPr lang="en-AU" sz="2400" b="0" i="0" smtClean="0">
                          <a:solidFill>
                            <a:srgbClr val="C00000"/>
                          </a:solidFill>
                          <a:latin typeface="Cambria Math" panose="02040503050406030204" pitchFamily="18" charset="0"/>
                        </a:rPr>
                        <m:t>+</m:t>
                      </m:r>
                      <m:d>
                        <m:dPr>
                          <m:ctrlPr>
                            <a:rPr lang="en-AU" sz="2400" b="0" i="1" smtClean="0">
                              <a:solidFill>
                                <a:srgbClr val="C00000"/>
                              </a:solidFill>
                              <a:latin typeface="Cambria Math" panose="02040503050406030204" pitchFamily="18" charset="0"/>
                            </a:rPr>
                          </m:ctrlPr>
                        </m:dPr>
                        <m:e>
                          <m:r>
                            <m:rPr>
                              <m:sty m:val="p"/>
                            </m:rPr>
                            <a:rPr lang="en-AU" sz="2400" b="0" i="0" smtClean="0">
                              <a:solidFill>
                                <a:srgbClr val="C00000"/>
                              </a:solidFill>
                              <a:latin typeface="Cambria Math" panose="02040503050406030204" pitchFamily="18" charset="0"/>
                            </a:rPr>
                            <m:t>r</m:t>
                          </m:r>
                          <m:r>
                            <a:rPr lang="en-AU" sz="2400" b="0" i="0" smtClean="0">
                              <a:solidFill>
                                <a:srgbClr val="C00000"/>
                              </a:solidFill>
                              <a:latin typeface="Cambria Math" panose="02040503050406030204" pitchFamily="18" charset="0"/>
                            </a:rPr>
                            <m:t>−</m:t>
                          </m:r>
                          <m:r>
                            <m:rPr>
                              <m:sty m:val="p"/>
                            </m:rPr>
                            <a:rPr lang="en-AU" sz="2400" b="0" i="0" smtClean="0">
                              <a:solidFill>
                                <a:srgbClr val="C00000"/>
                              </a:solidFill>
                              <a:latin typeface="Cambria Math" panose="02040503050406030204" pitchFamily="18" charset="0"/>
                            </a:rPr>
                            <m:t>l</m:t>
                          </m:r>
                        </m:e>
                      </m:d>
                      <m:r>
                        <a:rPr lang="en-AU" sz="2400" b="0" i="0" smtClean="0">
                          <a:solidFill>
                            <a:srgbClr val="C00000"/>
                          </a:solidFill>
                          <a:latin typeface="Cambria Math" panose="02040503050406030204" pitchFamily="18" charset="0"/>
                        </a:rPr>
                        <m:t>∗</m:t>
                      </m:r>
                      <m:f>
                        <m:fPr>
                          <m:ctrlPr>
                            <a:rPr lang="en-AU" sz="2400" b="0" i="1" smtClean="0">
                              <a:solidFill>
                                <a:srgbClr val="C00000"/>
                              </a:solidFill>
                              <a:latin typeface="Cambria Math" panose="02040503050406030204" pitchFamily="18" charset="0"/>
                            </a:rPr>
                          </m:ctrlPr>
                        </m:fPr>
                        <m:num>
                          <m:r>
                            <m:rPr>
                              <m:sty m:val="p"/>
                            </m:rPr>
                            <a:rPr lang="en-AU" sz="2400" b="0" i="0" smtClean="0">
                              <a:solidFill>
                                <a:srgbClr val="C00000"/>
                              </a:solidFill>
                              <a:latin typeface="Cambria Math" panose="02040503050406030204" pitchFamily="18" charset="0"/>
                            </a:rPr>
                            <m:t>k</m:t>
                          </m:r>
                          <m:r>
                            <a:rPr lang="en-AU" sz="2400" b="0" i="0" smtClean="0">
                              <a:solidFill>
                                <a:srgbClr val="C00000"/>
                              </a:solidFill>
                              <a:latin typeface="Cambria Math" panose="02040503050406030204" pitchFamily="18" charset="0"/>
                            </a:rPr>
                            <m:t>−</m:t>
                          </m:r>
                          <m:r>
                            <m:rPr>
                              <m:sty m:val="p"/>
                            </m:rPr>
                            <a:rPr lang="en-AU" sz="2400" b="0" i="0" smtClean="0">
                              <a:solidFill>
                                <a:srgbClr val="C00000"/>
                              </a:solidFill>
                              <a:latin typeface="Cambria Math" panose="02040503050406030204" pitchFamily="18" charset="0"/>
                            </a:rPr>
                            <m:t>A</m:t>
                          </m:r>
                          <m:r>
                            <a:rPr lang="en-AU" sz="2400" b="0" i="0" smtClean="0">
                              <a:solidFill>
                                <a:srgbClr val="C00000"/>
                              </a:solidFill>
                              <a:latin typeface="Cambria Math" panose="02040503050406030204" pitchFamily="18" charset="0"/>
                            </a:rPr>
                            <m:t>[</m:t>
                          </m:r>
                          <m:r>
                            <m:rPr>
                              <m:sty m:val="p"/>
                            </m:rPr>
                            <a:rPr lang="en-AU" sz="2400" b="0" i="0" smtClean="0">
                              <a:solidFill>
                                <a:srgbClr val="C00000"/>
                              </a:solidFill>
                              <a:latin typeface="Cambria Math" panose="02040503050406030204" pitchFamily="18" charset="0"/>
                            </a:rPr>
                            <m:t>l</m:t>
                          </m:r>
                          <m:r>
                            <a:rPr lang="en-AU" sz="2400" b="0" i="0" smtClean="0">
                              <a:solidFill>
                                <a:srgbClr val="C00000"/>
                              </a:solidFill>
                              <a:latin typeface="Cambria Math" panose="02040503050406030204" pitchFamily="18" charset="0"/>
                            </a:rPr>
                            <m:t>]</m:t>
                          </m:r>
                        </m:num>
                        <m:den>
                          <m:r>
                            <m:rPr>
                              <m:sty m:val="p"/>
                            </m:rPr>
                            <a:rPr lang="en-AU" sz="2400" b="0" i="0" smtClean="0">
                              <a:solidFill>
                                <a:srgbClr val="C00000"/>
                              </a:solidFill>
                              <a:latin typeface="Cambria Math" panose="02040503050406030204" pitchFamily="18" charset="0"/>
                            </a:rPr>
                            <m:t>A</m:t>
                          </m:r>
                          <m:d>
                            <m:dPr>
                              <m:begChr m:val="["/>
                              <m:endChr m:val="]"/>
                              <m:ctrlPr>
                                <a:rPr lang="en-AU" sz="2400" b="0" i="1" smtClean="0">
                                  <a:solidFill>
                                    <a:srgbClr val="C00000"/>
                                  </a:solidFill>
                                  <a:latin typeface="Cambria Math" panose="02040503050406030204" pitchFamily="18" charset="0"/>
                                </a:rPr>
                              </m:ctrlPr>
                            </m:dPr>
                            <m:e>
                              <m:r>
                                <m:rPr>
                                  <m:sty m:val="p"/>
                                </m:rPr>
                                <a:rPr lang="en-AU" sz="2400" b="0" i="0" smtClean="0">
                                  <a:solidFill>
                                    <a:srgbClr val="C00000"/>
                                  </a:solidFill>
                                  <a:latin typeface="Cambria Math" panose="02040503050406030204" pitchFamily="18" charset="0"/>
                                </a:rPr>
                                <m:t>r</m:t>
                              </m:r>
                            </m:e>
                          </m:d>
                          <m:r>
                            <a:rPr lang="en-AU" sz="2400" b="0" i="0" smtClean="0">
                              <a:solidFill>
                                <a:srgbClr val="C00000"/>
                              </a:solidFill>
                              <a:latin typeface="Cambria Math" panose="02040503050406030204" pitchFamily="18" charset="0"/>
                            </a:rPr>
                            <m:t>−</m:t>
                          </m:r>
                          <m:r>
                            <m:rPr>
                              <m:sty m:val="p"/>
                            </m:rPr>
                            <a:rPr lang="en-AU" sz="2400" b="0" i="0" smtClean="0">
                              <a:solidFill>
                                <a:srgbClr val="C00000"/>
                              </a:solidFill>
                              <a:latin typeface="Cambria Math" panose="02040503050406030204" pitchFamily="18" charset="0"/>
                            </a:rPr>
                            <m:t>A</m:t>
                          </m:r>
                          <m:r>
                            <a:rPr lang="en-AU" sz="2400" b="0" i="0" smtClean="0">
                              <a:solidFill>
                                <a:srgbClr val="C00000"/>
                              </a:solidFill>
                              <a:latin typeface="Cambria Math" panose="02040503050406030204" pitchFamily="18" charset="0"/>
                            </a:rPr>
                            <m:t>[</m:t>
                          </m:r>
                          <m:r>
                            <m:rPr>
                              <m:sty m:val="p"/>
                            </m:rPr>
                            <a:rPr lang="en-AU" sz="2400" b="0" i="0" smtClean="0">
                              <a:solidFill>
                                <a:srgbClr val="C00000"/>
                              </a:solidFill>
                              <a:latin typeface="Cambria Math" panose="02040503050406030204" pitchFamily="18" charset="0"/>
                            </a:rPr>
                            <m:t>l</m:t>
                          </m:r>
                          <m:r>
                            <a:rPr lang="en-AU" sz="2400" b="0" i="0" smtClean="0">
                              <a:solidFill>
                                <a:srgbClr val="C00000"/>
                              </a:solidFill>
                              <a:latin typeface="Cambria Math" panose="02040503050406030204" pitchFamily="18" charset="0"/>
                            </a:rPr>
                            <m:t>]</m:t>
                          </m:r>
                        </m:den>
                      </m:f>
                    </m:oMath>
                  </m:oMathPara>
                </a14:m>
                <a:endParaRPr lang="en-AU" sz="2400" dirty="0">
                  <a:solidFill>
                    <a:srgbClr val="C00000"/>
                  </a:solidFill>
                </a:endParaRPr>
              </a:p>
            </p:txBody>
          </p:sp>
        </mc:Choice>
        <mc:Fallback xmlns="">
          <p:sp>
            <p:nvSpPr>
              <p:cNvPr id="4" name="TextBox 3">
                <a:extLst>
                  <a:ext uri="{FF2B5EF4-FFF2-40B4-BE49-F238E27FC236}">
                    <a16:creationId xmlns:a16="http://schemas.microsoft.com/office/drawing/2014/main" id="{FA16619E-DE96-4A77-84A8-94F21966F2FF}"/>
                  </a:ext>
                </a:extLst>
              </p:cNvPr>
              <p:cNvSpPr txBox="1">
                <a:spLocks noRot="1" noChangeAspect="1" noMove="1" noResize="1" noEditPoints="1" noAdjustHandles="1" noChangeArrowheads="1" noChangeShapeType="1" noTextEdit="1"/>
              </p:cNvSpPr>
              <p:nvPr/>
            </p:nvSpPr>
            <p:spPr>
              <a:xfrm>
                <a:off x="2604588" y="2693309"/>
                <a:ext cx="3911071" cy="770532"/>
              </a:xfrm>
              <a:prstGeom prst="rect">
                <a:avLst/>
              </a:prstGeom>
              <a:blipFill>
                <a:blip r:embed="rId3"/>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283464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fade">
                                      <p:cBhvr>
                                        <p:cTn id="10"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73275-023D-4FC3-BCFA-DB73BC954EF5}"/>
              </a:ext>
            </a:extLst>
          </p:cNvPr>
          <p:cNvSpPr>
            <a:spLocks noGrp="1"/>
          </p:cNvSpPr>
          <p:nvPr>
            <p:ph idx="1"/>
          </p:nvPr>
        </p:nvSpPr>
        <p:spPr/>
        <p:txBody>
          <a:bodyPr/>
          <a:lstStyle/>
          <a:p>
            <a:pPr marL="0" indent="0">
              <a:buNone/>
            </a:pPr>
            <a:r>
              <a:rPr lang="en-AU" dirty="0"/>
              <a:t> </a:t>
            </a:r>
          </a:p>
        </p:txBody>
      </p:sp>
      <p:sp>
        <p:nvSpPr>
          <p:cNvPr id="3" name="Title 2">
            <a:extLst>
              <a:ext uri="{FF2B5EF4-FFF2-40B4-BE49-F238E27FC236}">
                <a16:creationId xmlns:a16="http://schemas.microsoft.com/office/drawing/2014/main" id="{523ACB23-CE66-4214-AB16-B5220EF09BC8}"/>
              </a:ext>
            </a:extLst>
          </p:cNvPr>
          <p:cNvSpPr>
            <a:spLocks noGrp="1"/>
          </p:cNvSpPr>
          <p:nvPr>
            <p:ph type="title"/>
          </p:nvPr>
        </p:nvSpPr>
        <p:spPr/>
        <p:txBody>
          <a:bodyPr/>
          <a:lstStyle/>
          <a:p>
            <a:r>
              <a:rPr lang="en-AU" dirty="0"/>
              <a:t>Interpolation Search – Demo</a:t>
            </a:r>
          </a:p>
        </p:txBody>
      </p:sp>
      <p:graphicFrame>
        <p:nvGraphicFramePr>
          <p:cNvPr id="5" name="Table 4">
            <a:extLst>
              <a:ext uri="{FF2B5EF4-FFF2-40B4-BE49-F238E27FC236}">
                <a16:creationId xmlns:a16="http://schemas.microsoft.com/office/drawing/2014/main" id="{8374DF2E-A8F9-4FE0-9C51-19F2836CAAD5}"/>
              </a:ext>
            </a:extLst>
          </p:cNvPr>
          <p:cNvGraphicFramePr>
            <a:graphicFrameLocks noGrp="1"/>
          </p:cNvGraphicFramePr>
          <p:nvPr>
            <p:extLst>
              <p:ext uri="{D42A27DB-BD31-4B8C-83A1-F6EECF244321}">
                <p14:modId xmlns:p14="http://schemas.microsoft.com/office/powerpoint/2010/main" val="3524449462"/>
              </p:ext>
            </p:extLst>
          </p:nvPr>
        </p:nvGraphicFramePr>
        <p:xfrm>
          <a:off x="1524001" y="1249014"/>
          <a:ext cx="6095997" cy="1322736"/>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322508991"/>
                    </a:ext>
                  </a:extLst>
                </a:gridCol>
                <a:gridCol w="677333">
                  <a:extLst>
                    <a:ext uri="{9D8B030D-6E8A-4147-A177-3AD203B41FA5}">
                      <a16:colId xmlns:a16="http://schemas.microsoft.com/office/drawing/2014/main" val="3602557122"/>
                    </a:ext>
                  </a:extLst>
                </a:gridCol>
                <a:gridCol w="677333">
                  <a:extLst>
                    <a:ext uri="{9D8B030D-6E8A-4147-A177-3AD203B41FA5}">
                      <a16:colId xmlns:a16="http://schemas.microsoft.com/office/drawing/2014/main" val="2006299949"/>
                    </a:ext>
                  </a:extLst>
                </a:gridCol>
                <a:gridCol w="677333">
                  <a:extLst>
                    <a:ext uri="{9D8B030D-6E8A-4147-A177-3AD203B41FA5}">
                      <a16:colId xmlns:a16="http://schemas.microsoft.com/office/drawing/2014/main" val="246015318"/>
                    </a:ext>
                  </a:extLst>
                </a:gridCol>
                <a:gridCol w="677333">
                  <a:extLst>
                    <a:ext uri="{9D8B030D-6E8A-4147-A177-3AD203B41FA5}">
                      <a16:colId xmlns:a16="http://schemas.microsoft.com/office/drawing/2014/main" val="1725028265"/>
                    </a:ext>
                  </a:extLst>
                </a:gridCol>
                <a:gridCol w="677333">
                  <a:extLst>
                    <a:ext uri="{9D8B030D-6E8A-4147-A177-3AD203B41FA5}">
                      <a16:colId xmlns:a16="http://schemas.microsoft.com/office/drawing/2014/main" val="3902556851"/>
                    </a:ext>
                  </a:extLst>
                </a:gridCol>
                <a:gridCol w="677333">
                  <a:extLst>
                    <a:ext uri="{9D8B030D-6E8A-4147-A177-3AD203B41FA5}">
                      <a16:colId xmlns:a16="http://schemas.microsoft.com/office/drawing/2014/main" val="24656562"/>
                    </a:ext>
                  </a:extLst>
                </a:gridCol>
                <a:gridCol w="677333">
                  <a:extLst>
                    <a:ext uri="{9D8B030D-6E8A-4147-A177-3AD203B41FA5}">
                      <a16:colId xmlns:a16="http://schemas.microsoft.com/office/drawing/2014/main" val="2524715855"/>
                    </a:ext>
                  </a:extLst>
                </a:gridCol>
                <a:gridCol w="677333">
                  <a:extLst>
                    <a:ext uri="{9D8B030D-6E8A-4147-A177-3AD203B41FA5}">
                      <a16:colId xmlns:a16="http://schemas.microsoft.com/office/drawing/2014/main" val="2160142386"/>
                    </a:ext>
                  </a:extLst>
                </a:gridCol>
              </a:tblGrid>
              <a:tr h="661368">
                <a:tc>
                  <a:txBody>
                    <a:bodyPr/>
                    <a:lstStyle/>
                    <a:p>
                      <a:pPr algn="ctr"/>
                      <a:r>
                        <a:rPr lang="en-AU" sz="2400" dirty="0"/>
                        <a:t>1</a:t>
                      </a:r>
                    </a:p>
                  </a:txBody>
                  <a:tcPr anchor="ctr"/>
                </a:tc>
                <a:tc>
                  <a:txBody>
                    <a:bodyPr/>
                    <a:lstStyle/>
                    <a:p>
                      <a:pPr algn="ctr"/>
                      <a:r>
                        <a:rPr lang="en-AU" sz="2400" dirty="0"/>
                        <a:t>2</a:t>
                      </a:r>
                    </a:p>
                  </a:txBody>
                  <a:tcPr anchor="ctr"/>
                </a:tc>
                <a:tc>
                  <a:txBody>
                    <a:bodyPr/>
                    <a:lstStyle/>
                    <a:p>
                      <a:pPr algn="ctr"/>
                      <a:r>
                        <a:rPr lang="en-AU" sz="2400" dirty="0"/>
                        <a:t>4</a:t>
                      </a:r>
                    </a:p>
                  </a:txBody>
                  <a:tcPr anchor="ctr"/>
                </a:tc>
                <a:tc>
                  <a:txBody>
                    <a:bodyPr/>
                    <a:lstStyle/>
                    <a:p>
                      <a:pPr algn="ctr"/>
                      <a:r>
                        <a:rPr lang="en-AU" sz="2400" dirty="0"/>
                        <a:t>6</a:t>
                      </a:r>
                    </a:p>
                  </a:txBody>
                  <a:tcPr anchor="ctr"/>
                </a:tc>
                <a:tc>
                  <a:txBody>
                    <a:bodyPr/>
                    <a:lstStyle/>
                    <a:p>
                      <a:pPr algn="ctr"/>
                      <a:r>
                        <a:rPr lang="en-AU" sz="2400" dirty="0"/>
                        <a:t>7</a:t>
                      </a:r>
                    </a:p>
                  </a:txBody>
                  <a:tcPr anchor="ctr"/>
                </a:tc>
                <a:tc>
                  <a:txBody>
                    <a:bodyPr/>
                    <a:lstStyle/>
                    <a:p>
                      <a:pPr algn="ctr"/>
                      <a:r>
                        <a:rPr lang="en-AU" sz="2400" dirty="0"/>
                        <a:t>10</a:t>
                      </a:r>
                    </a:p>
                  </a:txBody>
                  <a:tcPr anchor="ctr"/>
                </a:tc>
                <a:tc>
                  <a:txBody>
                    <a:bodyPr/>
                    <a:lstStyle/>
                    <a:p>
                      <a:pPr algn="ctr"/>
                      <a:r>
                        <a:rPr lang="en-AU" sz="2400" dirty="0"/>
                        <a:t>11</a:t>
                      </a:r>
                    </a:p>
                  </a:txBody>
                  <a:tcPr anchor="ctr"/>
                </a:tc>
                <a:tc>
                  <a:txBody>
                    <a:bodyPr/>
                    <a:lstStyle/>
                    <a:p>
                      <a:pPr algn="ctr"/>
                      <a:r>
                        <a:rPr lang="en-AU" sz="2400" dirty="0"/>
                        <a:t>14</a:t>
                      </a:r>
                    </a:p>
                  </a:txBody>
                  <a:tcPr anchor="ctr"/>
                </a:tc>
                <a:tc>
                  <a:txBody>
                    <a:bodyPr/>
                    <a:lstStyle/>
                    <a:p>
                      <a:pPr algn="ctr"/>
                      <a:r>
                        <a:rPr lang="en-AU" sz="2400" dirty="0"/>
                        <a:t>15</a:t>
                      </a:r>
                    </a:p>
                  </a:txBody>
                  <a:tcPr anchor="ctr"/>
                </a:tc>
                <a:extLst>
                  <a:ext uri="{0D108BD9-81ED-4DB2-BD59-A6C34878D82A}">
                    <a16:rowId xmlns:a16="http://schemas.microsoft.com/office/drawing/2014/main" val="663520519"/>
                  </a:ext>
                </a:extLst>
              </a:tr>
              <a:tr h="661368">
                <a:tc>
                  <a:txBody>
                    <a:bodyPr/>
                    <a:lstStyle/>
                    <a:p>
                      <a:pPr algn="ctr"/>
                      <a:r>
                        <a:rPr lang="en-AU" sz="2400" dirty="0"/>
                        <a:t>0</a:t>
                      </a:r>
                    </a:p>
                  </a:txBody>
                  <a:tcPr anchor="ctr"/>
                </a:tc>
                <a:tc>
                  <a:txBody>
                    <a:bodyPr/>
                    <a:lstStyle/>
                    <a:p>
                      <a:pPr algn="ctr"/>
                      <a:r>
                        <a:rPr lang="en-AU" sz="2400" dirty="0"/>
                        <a:t>1</a:t>
                      </a:r>
                    </a:p>
                  </a:txBody>
                  <a:tcPr anchor="ctr"/>
                </a:tc>
                <a:tc>
                  <a:txBody>
                    <a:bodyPr/>
                    <a:lstStyle/>
                    <a:p>
                      <a:pPr algn="ctr"/>
                      <a:r>
                        <a:rPr lang="en-AU" sz="2400" dirty="0"/>
                        <a:t>2</a:t>
                      </a:r>
                    </a:p>
                  </a:txBody>
                  <a:tcPr anchor="ctr"/>
                </a:tc>
                <a:tc>
                  <a:txBody>
                    <a:bodyPr/>
                    <a:lstStyle/>
                    <a:p>
                      <a:pPr algn="ctr"/>
                      <a:r>
                        <a:rPr lang="en-AU" sz="2400" dirty="0"/>
                        <a:t>3</a:t>
                      </a:r>
                    </a:p>
                  </a:txBody>
                  <a:tcPr anchor="ctr"/>
                </a:tc>
                <a:tc>
                  <a:txBody>
                    <a:bodyPr/>
                    <a:lstStyle/>
                    <a:p>
                      <a:pPr algn="ctr"/>
                      <a:r>
                        <a:rPr lang="en-AU" sz="2400" dirty="0"/>
                        <a:t>4</a:t>
                      </a:r>
                    </a:p>
                  </a:txBody>
                  <a:tcPr anchor="ctr"/>
                </a:tc>
                <a:tc>
                  <a:txBody>
                    <a:bodyPr/>
                    <a:lstStyle/>
                    <a:p>
                      <a:pPr algn="ctr"/>
                      <a:r>
                        <a:rPr lang="en-AU" sz="2400" dirty="0"/>
                        <a:t>5</a:t>
                      </a:r>
                    </a:p>
                  </a:txBody>
                  <a:tcPr anchor="ctr"/>
                </a:tc>
                <a:tc>
                  <a:txBody>
                    <a:bodyPr/>
                    <a:lstStyle/>
                    <a:p>
                      <a:pPr algn="ctr"/>
                      <a:r>
                        <a:rPr lang="en-AU" sz="2400" dirty="0"/>
                        <a:t>6</a:t>
                      </a:r>
                    </a:p>
                  </a:txBody>
                  <a:tcPr anchor="ctr"/>
                </a:tc>
                <a:tc>
                  <a:txBody>
                    <a:bodyPr/>
                    <a:lstStyle/>
                    <a:p>
                      <a:pPr algn="ctr"/>
                      <a:r>
                        <a:rPr lang="en-AU" sz="2400" dirty="0"/>
                        <a:t>7</a:t>
                      </a:r>
                    </a:p>
                  </a:txBody>
                  <a:tcPr anchor="ctr"/>
                </a:tc>
                <a:tc>
                  <a:txBody>
                    <a:bodyPr/>
                    <a:lstStyle/>
                    <a:p>
                      <a:pPr algn="ctr"/>
                      <a:r>
                        <a:rPr lang="en-AU" sz="2400" dirty="0"/>
                        <a:t>8</a:t>
                      </a:r>
                    </a:p>
                  </a:txBody>
                  <a:tcPr anchor="ctr"/>
                </a:tc>
                <a:extLst>
                  <a:ext uri="{0D108BD9-81ED-4DB2-BD59-A6C34878D82A}">
                    <a16:rowId xmlns:a16="http://schemas.microsoft.com/office/drawing/2014/main" val="1857226715"/>
                  </a:ext>
                </a:extLst>
              </a:tr>
            </a:tbl>
          </a:graphicData>
        </a:graphic>
      </p:graphicFrame>
      <p:sp>
        <p:nvSpPr>
          <p:cNvPr id="6" name="TextBox 5">
            <a:extLst>
              <a:ext uri="{FF2B5EF4-FFF2-40B4-BE49-F238E27FC236}">
                <a16:creationId xmlns:a16="http://schemas.microsoft.com/office/drawing/2014/main" id="{32E2BF74-8685-4DC2-BE55-38F69513E957}"/>
              </a:ext>
            </a:extLst>
          </p:cNvPr>
          <p:cNvSpPr txBox="1"/>
          <p:nvPr/>
        </p:nvSpPr>
        <p:spPr>
          <a:xfrm>
            <a:off x="1189333" y="2567935"/>
            <a:ext cx="979755" cy="400110"/>
          </a:xfrm>
          <a:prstGeom prst="rect">
            <a:avLst/>
          </a:prstGeom>
          <a:noFill/>
        </p:spPr>
        <p:txBody>
          <a:bodyPr wrap="none" rtlCol="0">
            <a:spAutoFit/>
          </a:bodyPr>
          <a:lstStyle/>
          <a:p>
            <a:r>
              <a:rPr lang="en-AU" sz="2000" dirty="0">
                <a:solidFill>
                  <a:srgbClr val="C00000"/>
                </a:solidFill>
              </a:rPr>
              <a:t>start (l)</a:t>
            </a:r>
          </a:p>
        </p:txBody>
      </p:sp>
      <p:sp>
        <p:nvSpPr>
          <p:cNvPr id="7" name="TextBox 6">
            <a:extLst>
              <a:ext uri="{FF2B5EF4-FFF2-40B4-BE49-F238E27FC236}">
                <a16:creationId xmlns:a16="http://schemas.microsoft.com/office/drawing/2014/main" id="{5A488AB1-155C-4F22-9155-A59F4FDA451A}"/>
              </a:ext>
            </a:extLst>
          </p:cNvPr>
          <p:cNvSpPr txBox="1"/>
          <p:nvPr/>
        </p:nvSpPr>
        <p:spPr>
          <a:xfrm>
            <a:off x="6974909" y="2571750"/>
            <a:ext cx="938077" cy="400110"/>
          </a:xfrm>
          <a:prstGeom prst="rect">
            <a:avLst/>
          </a:prstGeom>
          <a:noFill/>
        </p:spPr>
        <p:txBody>
          <a:bodyPr wrap="none" rtlCol="0">
            <a:spAutoFit/>
          </a:bodyPr>
          <a:lstStyle/>
          <a:p>
            <a:r>
              <a:rPr lang="en-AU" sz="2000" dirty="0">
                <a:solidFill>
                  <a:srgbClr val="C00000"/>
                </a:solidFill>
              </a:rPr>
              <a:t>end (r)</a:t>
            </a:r>
          </a:p>
        </p:txBody>
      </p:sp>
      <p:sp>
        <p:nvSpPr>
          <p:cNvPr id="8" name="TextBox 7">
            <a:extLst>
              <a:ext uri="{FF2B5EF4-FFF2-40B4-BE49-F238E27FC236}">
                <a16:creationId xmlns:a16="http://schemas.microsoft.com/office/drawing/2014/main" id="{FFD05C20-6625-4917-9033-A5D01792C23B}"/>
              </a:ext>
            </a:extLst>
          </p:cNvPr>
          <p:cNvSpPr txBox="1"/>
          <p:nvPr/>
        </p:nvSpPr>
        <p:spPr>
          <a:xfrm>
            <a:off x="4142233" y="2802582"/>
            <a:ext cx="859531" cy="461665"/>
          </a:xfrm>
          <a:prstGeom prst="rect">
            <a:avLst/>
          </a:prstGeom>
          <a:noFill/>
        </p:spPr>
        <p:txBody>
          <a:bodyPr wrap="none" rtlCol="0">
            <a:spAutoFit/>
          </a:bodyPr>
          <a:lstStyle/>
          <a:p>
            <a:r>
              <a:rPr lang="en-AU" sz="2400" dirty="0">
                <a:solidFill>
                  <a:srgbClr val="C00000"/>
                </a:solidFill>
              </a:rPr>
              <a:t>k = 4</a:t>
            </a: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BECB97D-847B-4D07-9148-D1A1A0152DC2}"/>
                  </a:ext>
                </a:extLst>
              </p:cNvPr>
              <p:cNvGraphicFramePr>
                <a:graphicFrameLocks noGrp="1"/>
              </p:cNvGraphicFramePr>
              <p:nvPr>
                <p:extLst>
                  <p:ext uri="{D42A27DB-BD31-4B8C-83A1-F6EECF244321}">
                    <p14:modId xmlns:p14="http://schemas.microsoft.com/office/powerpoint/2010/main" val="4255915785"/>
                  </p:ext>
                </p:extLst>
              </p:nvPr>
            </p:nvGraphicFramePr>
            <p:xfrm>
              <a:off x="384873" y="3495079"/>
              <a:ext cx="8441412" cy="1034542"/>
            </p:xfrm>
            <a:graphic>
              <a:graphicData uri="http://schemas.openxmlformats.org/drawingml/2006/table">
                <a:tbl>
                  <a:tblPr firstRow="1" bandRow="1">
                    <a:tableStyleId>{5940675A-B579-460E-94D1-54222C63F5DA}</a:tableStyleId>
                  </a:tblPr>
                  <a:tblGrid>
                    <a:gridCol w="955730">
                      <a:extLst>
                        <a:ext uri="{9D8B030D-6E8A-4147-A177-3AD203B41FA5}">
                          <a16:colId xmlns:a16="http://schemas.microsoft.com/office/drawing/2014/main" val="1503736664"/>
                        </a:ext>
                      </a:extLst>
                    </a:gridCol>
                    <a:gridCol w="914400">
                      <a:extLst>
                        <a:ext uri="{9D8B030D-6E8A-4147-A177-3AD203B41FA5}">
                          <a16:colId xmlns:a16="http://schemas.microsoft.com/office/drawing/2014/main" val="4266833643"/>
                        </a:ext>
                      </a:extLst>
                    </a:gridCol>
                    <a:gridCol w="6571282">
                      <a:extLst>
                        <a:ext uri="{9D8B030D-6E8A-4147-A177-3AD203B41FA5}">
                          <a16:colId xmlns:a16="http://schemas.microsoft.com/office/drawing/2014/main" val="1506227479"/>
                        </a:ext>
                      </a:extLst>
                    </a:gridCol>
                  </a:tblGrid>
                  <a:tr h="370840">
                    <a:tc>
                      <a:txBody>
                        <a:bodyPr/>
                        <a:lstStyle/>
                        <a:p>
                          <a:r>
                            <a:rPr lang="en-AU" dirty="0">
                              <a:solidFill>
                                <a:schemeClr val="tx2"/>
                              </a:solidFill>
                            </a:rPr>
                            <a:t>start (l)</a:t>
                          </a:r>
                        </a:p>
                      </a:txBody>
                      <a:tcPr/>
                    </a:tc>
                    <a:tc>
                      <a:txBody>
                        <a:bodyPr/>
                        <a:lstStyle/>
                        <a:p>
                          <a:r>
                            <a:rPr lang="en-AU" dirty="0">
                              <a:solidFill>
                                <a:schemeClr val="tx2"/>
                              </a:solidFill>
                            </a:rPr>
                            <a:t>end (r)</a:t>
                          </a:r>
                        </a:p>
                      </a:txBody>
                      <a:tcPr/>
                    </a:tc>
                    <a:tc>
                      <a:txBody>
                        <a:bodyPr/>
                        <a:lstStyle/>
                        <a:p>
                          <a:r>
                            <a:rPr lang="en-AU" dirty="0">
                              <a:solidFill>
                                <a:schemeClr val="tx2"/>
                              </a:solidFill>
                            </a:rPr>
                            <a:t>pos</a:t>
                          </a:r>
                        </a:p>
                      </a:txBody>
                      <a:tcPr/>
                    </a:tc>
                    <a:extLst>
                      <a:ext uri="{0D108BD9-81ED-4DB2-BD59-A6C34878D82A}">
                        <a16:rowId xmlns:a16="http://schemas.microsoft.com/office/drawing/2014/main" val="1140859126"/>
                      </a:ext>
                    </a:extLst>
                  </a:tr>
                  <a:tr h="370840">
                    <a:tc>
                      <a:txBody>
                        <a:bodyPr/>
                        <a:lstStyle/>
                        <a:p>
                          <a:pPr algn="ctr"/>
                          <a:r>
                            <a:rPr lang="en-AU" dirty="0">
                              <a:solidFill>
                                <a:schemeClr val="tx2"/>
                              </a:solidFill>
                            </a:rPr>
                            <a:t>0</a:t>
                          </a:r>
                        </a:p>
                      </a:txBody>
                      <a:tcPr anchor="ctr"/>
                    </a:tc>
                    <a:tc>
                      <a:txBody>
                        <a:bodyPr/>
                        <a:lstStyle/>
                        <a:p>
                          <a:pPr algn="ctr"/>
                          <a:r>
                            <a:rPr lang="en-AU" dirty="0">
                              <a:solidFill>
                                <a:schemeClr val="tx2"/>
                              </a:solidFill>
                            </a:rPr>
                            <a:t>8</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AU" sz="1800" b="0" i="0" smtClean="0">
                                    <a:solidFill>
                                      <a:schemeClr val="tx2"/>
                                    </a:solidFill>
                                    <a:latin typeface="Cambria Math" panose="02040503050406030204" pitchFamily="18" charset="0"/>
                                  </a:rPr>
                                  <m:t>0+</m:t>
                                </m:r>
                                <m:d>
                                  <m:dPr>
                                    <m:ctrlPr>
                                      <a:rPr lang="en-AU" sz="1800" b="0" i="1" smtClean="0">
                                        <a:solidFill>
                                          <a:schemeClr val="tx2"/>
                                        </a:solidFill>
                                        <a:latin typeface="Cambria Math" panose="02040503050406030204" pitchFamily="18" charset="0"/>
                                      </a:rPr>
                                    </m:ctrlPr>
                                  </m:dPr>
                                  <m:e>
                                    <m:r>
                                      <a:rPr lang="en-AU" sz="1800" b="0" i="0" smtClean="0">
                                        <a:solidFill>
                                          <a:schemeClr val="tx2"/>
                                        </a:solidFill>
                                        <a:latin typeface="Cambria Math" panose="02040503050406030204" pitchFamily="18" charset="0"/>
                                      </a:rPr>
                                      <m:t>8−</m:t>
                                    </m:r>
                                    <m:r>
                                      <a:rPr lang="en-AU" sz="1800" b="0" i="1" smtClean="0">
                                        <a:solidFill>
                                          <a:schemeClr val="tx2"/>
                                        </a:solidFill>
                                        <a:latin typeface="Cambria Math" panose="02040503050406030204" pitchFamily="18" charset="0"/>
                                      </a:rPr>
                                      <m:t>0</m:t>
                                    </m:r>
                                  </m:e>
                                </m:d>
                                <m:r>
                                  <a:rPr lang="en-AU" sz="1800" b="0" i="0" smtClean="0">
                                    <a:solidFill>
                                      <a:schemeClr val="tx2"/>
                                    </a:solidFill>
                                    <a:latin typeface="Cambria Math" panose="02040503050406030204" pitchFamily="18" charset="0"/>
                                  </a:rPr>
                                  <m:t>∗</m:t>
                                </m:r>
                                <m:f>
                                  <m:fPr>
                                    <m:ctrlPr>
                                      <a:rPr lang="en-AU" sz="1800" b="0" i="1" smtClean="0">
                                        <a:solidFill>
                                          <a:schemeClr val="tx2"/>
                                        </a:solidFill>
                                        <a:latin typeface="Cambria Math" panose="02040503050406030204" pitchFamily="18" charset="0"/>
                                      </a:rPr>
                                    </m:ctrlPr>
                                  </m:fPr>
                                  <m:num>
                                    <m:r>
                                      <a:rPr lang="en-AU" sz="1800" b="0" i="0" smtClean="0">
                                        <a:solidFill>
                                          <a:schemeClr val="tx2"/>
                                        </a:solidFill>
                                        <a:latin typeface="Cambria Math" panose="02040503050406030204" pitchFamily="18" charset="0"/>
                                      </a:rPr>
                                      <m:t>4−</m:t>
                                    </m:r>
                                    <m:r>
                                      <m:rPr>
                                        <m:sty m:val="p"/>
                                      </m:rPr>
                                      <a:rPr lang="en-AU" sz="1800" b="0" i="0" smtClean="0">
                                        <a:solidFill>
                                          <a:schemeClr val="tx2"/>
                                        </a:solidFill>
                                        <a:latin typeface="Cambria Math" panose="02040503050406030204" pitchFamily="18" charset="0"/>
                                      </a:rPr>
                                      <m:t>A</m:t>
                                    </m:r>
                                    <m:d>
                                      <m:dPr>
                                        <m:begChr m:val="["/>
                                        <m:endChr m:val="]"/>
                                        <m:ctrlPr>
                                          <a:rPr lang="en-AU" sz="1800" b="0" i="1" smtClean="0">
                                            <a:solidFill>
                                              <a:schemeClr val="tx2"/>
                                            </a:solidFill>
                                            <a:latin typeface="Cambria Math" panose="02040503050406030204" pitchFamily="18" charset="0"/>
                                          </a:rPr>
                                        </m:ctrlPr>
                                      </m:dPr>
                                      <m:e>
                                        <m:r>
                                          <a:rPr lang="en-AU" sz="1800" b="0" i="0" smtClean="0">
                                            <a:solidFill>
                                              <a:schemeClr val="tx2"/>
                                            </a:solidFill>
                                            <a:latin typeface="Cambria Math" panose="02040503050406030204" pitchFamily="18" charset="0"/>
                                          </a:rPr>
                                          <m:t>0</m:t>
                                        </m:r>
                                      </m:e>
                                    </m:d>
                                  </m:num>
                                  <m:den>
                                    <m:r>
                                      <m:rPr>
                                        <m:sty m:val="p"/>
                                      </m:rPr>
                                      <a:rPr lang="en-AU" sz="1800" b="0" i="0" smtClean="0">
                                        <a:solidFill>
                                          <a:schemeClr val="tx2"/>
                                        </a:solidFill>
                                        <a:latin typeface="Cambria Math" panose="02040503050406030204" pitchFamily="18" charset="0"/>
                                      </a:rPr>
                                      <m:t>A</m:t>
                                    </m:r>
                                    <m:d>
                                      <m:dPr>
                                        <m:begChr m:val="["/>
                                        <m:endChr m:val="]"/>
                                        <m:ctrlPr>
                                          <a:rPr lang="en-AU" sz="1800" b="0" i="1" smtClean="0">
                                            <a:solidFill>
                                              <a:schemeClr val="tx2"/>
                                            </a:solidFill>
                                            <a:latin typeface="Cambria Math" panose="02040503050406030204" pitchFamily="18" charset="0"/>
                                          </a:rPr>
                                        </m:ctrlPr>
                                      </m:dPr>
                                      <m:e>
                                        <m:r>
                                          <a:rPr lang="en-AU" sz="1800" b="0" i="0" smtClean="0">
                                            <a:solidFill>
                                              <a:schemeClr val="tx2"/>
                                            </a:solidFill>
                                            <a:latin typeface="Cambria Math" panose="02040503050406030204" pitchFamily="18" charset="0"/>
                                          </a:rPr>
                                          <m:t>8</m:t>
                                        </m:r>
                                      </m:e>
                                    </m:d>
                                    <m:r>
                                      <a:rPr lang="en-AU" sz="1800" b="0" i="0" smtClean="0">
                                        <a:solidFill>
                                          <a:schemeClr val="tx2"/>
                                        </a:solidFill>
                                        <a:latin typeface="Cambria Math" panose="02040503050406030204" pitchFamily="18" charset="0"/>
                                      </a:rPr>
                                      <m:t>−</m:t>
                                    </m:r>
                                    <m:r>
                                      <m:rPr>
                                        <m:sty m:val="p"/>
                                      </m:rPr>
                                      <a:rPr lang="en-AU" sz="1800" b="0" i="0" smtClean="0">
                                        <a:solidFill>
                                          <a:schemeClr val="tx2"/>
                                        </a:solidFill>
                                        <a:latin typeface="Cambria Math" panose="02040503050406030204" pitchFamily="18" charset="0"/>
                                      </a:rPr>
                                      <m:t>A</m:t>
                                    </m:r>
                                    <m:d>
                                      <m:dPr>
                                        <m:begChr m:val="["/>
                                        <m:endChr m:val="]"/>
                                        <m:ctrlPr>
                                          <a:rPr lang="en-AU" sz="1800" b="0" i="1" smtClean="0">
                                            <a:solidFill>
                                              <a:schemeClr val="tx2"/>
                                            </a:solidFill>
                                            <a:latin typeface="Cambria Math" panose="02040503050406030204" pitchFamily="18" charset="0"/>
                                          </a:rPr>
                                        </m:ctrlPr>
                                      </m:dPr>
                                      <m:e>
                                        <m:r>
                                          <a:rPr lang="en-AU" sz="1800" b="0" i="0" smtClean="0">
                                            <a:solidFill>
                                              <a:schemeClr val="tx2"/>
                                            </a:solidFill>
                                            <a:latin typeface="Cambria Math" panose="02040503050406030204" pitchFamily="18" charset="0"/>
                                          </a:rPr>
                                          <m:t>0</m:t>
                                        </m:r>
                                      </m:e>
                                    </m:d>
                                  </m:den>
                                </m:f>
                                <m:r>
                                  <a:rPr lang="en-AU" sz="1800" b="0" i="1" smtClean="0">
                                    <a:solidFill>
                                      <a:schemeClr val="tx2"/>
                                    </a:solidFill>
                                    <a:latin typeface="Cambria Math" panose="02040503050406030204" pitchFamily="18" charset="0"/>
                                  </a:rPr>
                                  <m:t>=8∗</m:t>
                                </m:r>
                                <m:f>
                                  <m:fPr>
                                    <m:ctrlPr>
                                      <a:rPr lang="en-AU" sz="1800" b="0" i="1" smtClean="0">
                                        <a:solidFill>
                                          <a:schemeClr val="tx2"/>
                                        </a:solidFill>
                                        <a:latin typeface="Cambria Math" panose="02040503050406030204" pitchFamily="18" charset="0"/>
                                      </a:rPr>
                                    </m:ctrlPr>
                                  </m:fPr>
                                  <m:num>
                                    <m:r>
                                      <a:rPr lang="en-AU" sz="1800" b="0" i="1" smtClean="0">
                                        <a:solidFill>
                                          <a:schemeClr val="tx2"/>
                                        </a:solidFill>
                                        <a:latin typeface="Cambria Math" panose="02040503050406030204" pitchFamily="18" charset="0"/>
                                      </a:rPr>
                                      <m:t>4−1</m:t>
                                    </m:r>
                                  </m:num>
                                  <m:den>
                                    <m:r>
                                      <a:rPr lang="en-AU" sz="1800" b="0" i="1" smtClean="0">
                                        <a:solidFill>
                                          <a:schemeClr val="tx2"/>
                                        </a:solidFill>
                                        <a:latin typeface="Cambria Math" panose="02040503050406030204" pitchFamily="18" charset="0"/>
                                      </a:rPr>
                                      <m:t>15−1</m:t>
                                    </m:r>
                                  </m:den>
                                </m:f>
                                <m:r>
                                  <a:rPr lang="en-AU" sz="1800" b="0" i="1" smtClean="0">
                                    <a:solidFill>
                                      <a:schemeClr val="tx2"/>
                                    </a:solidFill>
                                    <a:latin typeface="Cambria Math" panose="02040503050406030204" pitchFamily="18" charset="0"/>
                                  </a:rPr>
                                  <m:t>=8∗</m:t>
                                </m:r>
                                <m:f>
                                  <m:fPr>
                                    <m:ctrlPr>
                                      <a:rPr lang="en-AU" sz="1800" b="0" i="1" smtClean="0">
                                        <a:solidFill>
                                          <a:schemeClr val="tx2"/>
                                        </a:solidFill>
                                        <a:latin typeface="Cambria Math" panose="02040503050406030204" pitchFamily="18" charset="0"/>
                                      </a:rPr>
                                    </m:ctrlPr>
                                  </m:fPr>
                                  <m:num>
                                    <m:r>
                                      <a:rPr lang="en-AU" sz="1800" b="0" i="1" smtClean="0">
                                        <a:solidFill>
                                          <a:schemeClr val="tx2"/>
                                        </a:solidFill>
                                        <a:latin typeface="Cambria Math" panose="02040503050406030204" pitchFamily="18" charset="0"/>
                                      </a:rPr>
                                      <m:t>3</m:t>
                                    </m:r>
                                  </m:num>
                                  <m:den>
                                    <m:r>
                                      <a:rPr lang="en-AU" sz="1800" b="0" i="1" smtClean="0">
                                        <a:solidFill>
                                          <a:schemeClr val="tx2"/>
                                        </a:solidFill>
                                        <a:latin typeface="Cambria Math" panose="02040503050406030204" pitchFamily="18" charset="0"/>
                                      </a:rPr>
                                      <m:t>14</m:t>
                                    </m:r>
                                  </m:den>
                                </m:f>
                                <m:r>
                                  <a:rPr lang="en-AU" sz="1800" b="0" i="1" smtClean="0">
                                    <a:solidFill>
                                      <a:schemeClr val="tx2"/>
                                    </a:solidFill>
                                    <a:latin typeface="Cambria Math" panose="02040503050406030204" pitchFamily="18" charset="0"/>
                                  </a:rPr>
                                  <m:t>=</m:t>
                                </m:r>
                                <m:r>
                                  <a:rPr lang="en-AU" sz="1800" b="0" i="0" smtClean="0">
                                    <a:solidFill>
                                      <a:schemeClr val="tx2"/>
                                    </a:solidFill>
                                    <a:latin typeface="Cambria Math" panose="02040503050406030204" pitchFamily="18" charset="0"/>
                                  </a:rPr>
                                  <m:t>1.71</m:t>
                                </m:r>
                                <m:r>
                                  <a:rPr lang="en-AU" sz="1800" b="0" i="1" smtClean="0">
                                    <a:solidFill>
                                      <a:schemeClr val="tx2"/>
                                    </a:solidFill>
                                    <a:latin typeface="Cambria Math" panose="02040503050406030204" pitchFamily="18" charset="0"/>
                                    <a:ea typeface="Cambria Math" panose="02040503050406030204" pitchFamily="18" charset="0"/>
                                  </a:rPr>
                                  <m:t>≈1</m:t>
                                </m:r>
                              </m:oMath>
                            </m:oMathPara>
                          </a14:m>
                          <a:endParaRPr lang="en-AU" dirty="0">
                            <a:solidFill>
                              <a:schemeClr val="tx2"/>
                            </a:solidFill>
                          </a:endParaRPr>
                        </a:p>
                      </a:txBody>
                      <a:tcPr anchor="ctr"/>
                    </a:tc>
                    <a:extLst>
                      <a:ext uri="{0D108BD9-81ED-4DB2-BD59-A6C34878D82A}">
                        <a16:rowId xmlns:a16="http://schemas.microsoft.com/office/drawing/2014/main" val="820161924"/>
                      </a:ext>
                    </a:extLst>
                  </a:tr>
                </a:tbl>
              </a:graphicData>
            </a:graphic>
          </p:graphicFrame>
        </mc:Choice>
        <mc:Fallback xmlns="">
          <p:graphicFrame>
            <p:nvGraphicFramePr>
              <p:cNvPr id="9" name="Table 8">
                <a:extLst>
                  <a:ext uri="{FF2B5EF4-FFF2-40B4-BE49-F238E27FC236}">
                    <a16:creationId xmlns:a16="http://schemas.microsoft.com/office/drawing/2014/main" id="{4BECB97D-847B-4D07-9148-D1A1A0152DC2}"/>
                  </a:ext>
                </a:extLst>
              </p:cNvPr>
              <p:cNvGraphicFramePr>
                <a:graphicFrameLocks noGrp="1"/>
              </p:cNvGraphicFramePr>
              <p:nvPr>
                <p:extLst>
                  <p:ext uri="{D42A27DB-BD31-4B8C-83A1-F6EECF244321}">
                    <p14:modId xmlns:p14="http://schemas.microsoft.com/office/powerpoint/2010/main" val="4255915785"/>
                  </p:ext>
                </p:extLst>
              </p:nvPr>
            </p:nvGraphicFramePr>
            <p:xfrm>
              <a:off x="384873" y="3495079"/>
              <a:ext cx="8441412" cy="1034542"/>
            </p:xfrm>
            <a:graphic>
              <a:graphicData uri="http://schemas.openxmlformats.org/drawingml/2006/table">
                <a:tbl>
                  <a:tblPr firstRow="1" bandRow="1">
                    <a:tableStyleId>{5940675A-B579-460E-94D1-54222C63F5DA}</a:tableStyleId>
                  </a:tblPr>
                  <a:tblGrid>
                    <a:gridCol w="955730">
                      <a:extLst>
                        <a:ext uri="{9D8B030D-6E8A-4147-A177-3AD203B41FA5}">
                          <a16:colId xmlns:a16="http://schemas.microsoft.com/office/drawing/2014/main" val="1503736664"/>
                        </a:ext>
                      </a:extLst>
                    </a:gridCol>
                    <a:gridCol w="914400">
                      <a:extLst>
                        <a:ext uri="{9D8B030D-6E8A-4147-A177-3AD203B41FA5}">
                          <a16:colId xmlns:a16="http://schemas.microsoft.com/office/drawing/2014/main" val="4266833643"/>
                        </a:ext>
                      </a:extLst>
                    </a:gridCol>
                    <a:gridCol w="6571282">
                      <a:extLst>
                        <a:ext uri="{9D8B030D-6E8A-4147-A177-3AD203B41FA5}">
                          <a16:colId xmlns:a16="http://schemas.microsoft.com/office/drawing/2014/main" val="1506227479"/>
                        </a:ext>
                      </a:extLst>
                    </a:gridCol>
                  </a:tblGrid>
                  <a:tr h="370840">
                    <a:tc>
                      <a:txBody>
                        <a:bodyPr/>
                        <a:lstStyle/>
                        <a:p>
                          <a:r>
                            <a:rPr lang="en-AU" dirty="0">
                              <a:solidFill>
                                <a:schemeClr val="tx2"/>
                              </a:solidFill>
                            </a:rPr>
                            <a:t>start (l)</a:t>
                          </a:r>
                        </a:p>
                      </a:txBody>
                      <a:tcPr/>
                    </a:tc>
                    <a:tc>
                      <a:txBody>
                        <a:bodyPr/>
                        <a:lstStyle/>
                        <a:p>
                          <a:r>
                            <a:rPr lang="en-AU" dirty="0">
                              <a:solidFill>
                                <a:schemeClr val="tx2"/>
                              </a:solidFill>
                            </a:rPr>
                            <a:t>end (r)</a:t>
                          </a:r>
                        </a:p>
                      </a:txBody>
                      <a:tcPr/>
                    </a:tc>
                    <a:tc>
                      <a:txBody>
                        <a:bodyPr/>
                        <a:lstStyle/>
                        <a:p>
                          <a:r>
                            <a:rPr lang="en-AU" dirty="0">
                              <a:solidFill>
                                <a:schemeClr val="tx2"/>
                              </a:solidFill>
                            </a:rPr>
                            <a:t>pos</a:t>
                          </a:r>
                        </a:p>
                      </a:txBody>
                      <a:tcPr/>
                    </a:tc>
                    <a:extLst>
                      <a:ext uri="{0D108BD9-81ED-4DB2-BD59-A6C34878D82A}">
                        <a16:rowId xmlns:a16="http://schemas.microsoft.com/office/drawing/2014/main" val="1140859126"/>
                      </a:ext>
                    </a:extLst>
                  </a:tr>
                  <a:tr h="663702">
                    <a:tc>
                      <a:txBody>
                        <a:bodyPr/>
                        <a:lstStyle/>
                        <a:p>
                          <a:pPr algn="ctr"/>
                          <a:r>
                            <a:rPr lang="en-AU" dirty="0">
                              <a:solidFill>
                                <a:schemeClr val="tx2"/>
                              </a:solidFill>
                            </a:rPr>
                            <a:t>0</a:t>
                          </a:r>
                        </a:p>
                      </a:txBody>
                      <a:tcPr anchor="ctr"/>
                    </a:tc>
                    <a:tc>
                      <a:txBody>
                        <a:bodyPr/>
                        <a:lstStyle/>
                        <a:p>
                          <a:pPr algn="ctr"/>
                          <a:r>
                            <a:rPr lang="en-AU" dirty="0">
                              <a:solidFill>
                                <a:schemeClr val="tx2"/>
                              </a:solidFill>
                            </a:rPr>
                            <a:t>8</a:t>
                          </a:r>
                        </a:p>
                      </a:txBody>
                      <a:tcPr anchor="ctr"/>
                    </a:tc>
                    <a:tc>
                      <a:txBody>
                        <a:bodyPr/>
                        <a:lstStyle/>
                        <a:p>
                          <a:endParaRPr lang="en-US"/>
                        </a:p>
                      </a:txBody>
                      <a:tcPr anchor="ctr">
                        <a:blipFill>
                          <a:blip r:embed="rId2"/>
                          <a:stretch>
                            <a:fillRect l="-28571" t="-60000" r="-186" b="-1818"/>
                          </a:stretch>
                        </a:blipFill>
                      </a:tcPr>
                    </a:tc>
                    <a:extLst>
                      <a:ext uri="{0D108BD9-81ED-4DB2-BD59-A6C34878D82A}">
                        <a16:rowId xmlns:a16="http://schemas.microsoft.com/office/drawing/2014/main" val="820161924"/>
                      </a:ext>
                    </a:extLst>
                  </a:tr>
                </a:tbl>
              </a:graphicData>
            </a:graphic>
          </p:graphicFrame>
        </mc:Fallback>
      </mc:AlternateContent>
      <p:sp>
        <p:nvSpPr>
          <p:cNvPr id="10" name="TextBox 9">
            <a:extLst>
              <a:ext uri="{FF2B5EF4-FFF2-40B4-BE49-F238E27FC236}">
                <a16:creationId xmlns:a16="http://schemas.microsoft.com/office/drawing/2014/main" id="{5D77F08F-D1EB-455B-A231-8B66228943EF}"/>
              </a:ext>
            </a:extLst>
          </p:cNvPr>
          <p:cNvSpPr txBox="1"/>
          <p:nvPr/>
        </p:nvSpPr>
        <p:spPr>
          <a:xfrm>
            <a:off x="2118440" y="2567935"/>
            <a:ext cx="889987" cy="400110"/>
          </a:xfrm>
          <a:prstGeom prst="rect">
            <a:avLst/>
          </a:prstGeom>
          <a:noFill/>
        </p:spPr>
        <p:txBody>
          <a:bodyPr wrap="none" rtlCol="0">
            <a:spAutoFit/>
          </a:bodyPr>
          <a:lstStyle/>
          <a:p>
            <a:r>
              <a:rPr lang="en-AU" sz="2000" dirty="0">
                <a:solidFill>
                  <a:srgbClr val="C00000"/>
                </a:solidFill>
              </a:rPr>
              <a:t>pos=1</a:t>
            </a:r>
          </a:p>
        </p:txBody>
      </p:sp>
      <p:sp>
        <p:nvSpPr>
          <p:cNvPr id="11" name="TextBox 10">
            <a:extLst>
              <a:ext uri="{FF2B5EF4-FFF2-40B4-BE49-F238E27FC236}">
                <a16:creationId xmlns:a16="http://schemas.microsoft.com/office/drawing/2014/main" id="{8989D105-FF45-40FD-B00A-3ADED2A6ABA7}"/>
              </a:ext>
            </a:extLst>
          </p:cNvPr>
          <p:cNvSpPr txBox="1"/>
          <p:nvPr/>
        </p:nvSpPr>
        <p:spPr>
          <a:xfrm>
            <a:off x="4884447" y="2799607"/>
            <a:ext cx="1765868" cy="461665"/>
          </a:xfrm>
          <a:prstGeom prst="rect">
            <a:avLst/>
          </a:prstGeom>
          <a:noFill/>
        </p:spPr>
        <p:txBody>
          <a:bodyPr wrap="none" rtlCol="0">
            <a:spAutoFit/>
          </a:bodyPr>
          <a:lstStyle/>
          <a:p>
            <a:r>
              <a:rPr lang="en-AU" sz="2400" dirty="0">
                <a:solidFill>
                  <a:srgbClr val="C00000"/>
                </a:solidFill>
              </a:rPr>
              <a:t>&gt; A[pos] (2)</a:t>
            </a:r>
          </a:p>
        </p:txBody>
      </p:sp>
    </p:spTree>
    <p:extLst>
      <p:ext uri="{BB962C8B-B14F-4D97-AF65-F5344CB8AC3E}">
        <p14:creationId xmlns:p14="http://schemas.microsoft.com/office/powerpoint/2010/main" val="56378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73275-023D-4FC3-BCFA-DB73BC954EF5}"/>
              </a:ext>
            </a:extLst>
          </p:cNvPr>
          <p:cNvSpPr>
            <a:spLocks noGrp="1"/>
          </p:cNvSpPr>
          <p:nvPr>
            <p:ph idx="1"/>
          </p:nvPr>
        </p:nvSpPr>
        <p:spPr/>
        <p:txBody>
          <a:bodyPr/>
          <a:lstStyle/>
          <a:p>
            <a:pPr marL="0" indent="0">
              <a:buNone/>
            </a:pPr>
            <a:r>
              <a:rPr lang="en-AU" dirty="0"/>
              <a:t> </a:t>
            </a:r>
          </a:p>
        </p:txBody>
      </p:sp>
      <p:sp>
        <p:nvSpPr>
          <p:cNvPr id="3" name="Title 2">
            <a:extLst>
              <a:ext uri="{FF2B5EF4-FFF2-40B4-BE49-F238E27FC236}">
                <a16:creationId xmlns:a16="http://schemas.microsoft.com/office/drawing/2014/main" id="{523ACB23-CE66-4214-AB16-B5220EF09BC8}"/>
              </a:ext>
            </a:extLst>
          </p:cNvPr>
          <p:cNvSpPr>
            <a:spLocks noGrp="1"/>
          </p:cNvSpPr>
          <p:nvPr>
            <p:ph type="title"/>
          </p:nvPr>
        </p:nvSpPr>
        <p:spPr/>
        <p:txBody>
          <a:bodyPr/>
          <a:lstStyle/>
          <a:p>
            <a:r>
              <a:rPr lang="en-AU" dirty="0"/>
              <a:t>Interpolation Search – Demo</a:t>
            </a:r>
          </a:p>
        </p:txBody>
      </p:sp>
      <p:graphicFrame>
        <p:nvGraphicFramePr>
          <p:cNvPr id="5" name="Table 4">
            <a:extLst>
              <a:ext uri="{FF2B5EF4-FFF2-40B4-BE49-F238E27FC236}">
                <a16:creationId xmlns:a16="http://schemas.microsoft.com/office/drawing/2014/main" id="{8374DF2E-A8F9-4FE0-9C51-19F2836CAAD5}"/>
              </a:ext>
            </a:extLst>
          </p:cNvPr>
          <p:cNvGraphicFramePr>
            <a:graphicFrameLocks noGrp="1"/>
          </p:cNvGraphicFramePr>
          <p:nvPr>
            <p:extLst>
              <p:ext uri="{D42A27DB-BD31-4B8C-83A1-F6EECF244321}">
                <p14:modId xmlns:p14="http://schemas.microsoft.com/office/powerpoint/2010/main" val="2514392304"/>
              </p:ext>
            </p:extLst>
          </p:nvPr>
        </p:nvGraphicFramePr>
        <p:xfrm>
          <a:off x="1524001" y="1249014"/>
          <a:ext cx="6095997" cy="1322736"/>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322508991"/>
                    </a:ext>
                  </a:extLst>
                </a:gridCol>
                <a:gridCol w="677333">
                  <a:extLst>
                    <a:ext uri="{9D8B030D-6E8A-4147-A177-3AD203B41FA5}">
                      <a16:colId xmlns:a16="http://schemas.microsoft.com/office/drawing/2014/main" val="3602557122"/>
                    </a:ext>
                  </a:extLst>
                </a:gridCol>
                <a:gridCol w="677333">
                  <a:extLst>
                    <a:ext uri="{9D8B030D-6E8A-4147-A177-3AD203B41FA5}">
                      <a16:colId xmlns:a16="http://schemas.microsoft.com/office/drawing/2014/main" val="2006299949"/>
                    </a:ext>
                  </a:extLst>
                </a:gridCol>
                <a:gridCol w="677333">
                  <a:extLst>
                    <a:ext uri="{9D8B030D-6E8A-4147-A177-3AD203B41FA5}">
                      <a16:colId xmlns:a16="http://schemas.microsoft.com/office/drawing/2014/main" val="246015318"/>
                    </a:ext>
                  </a:extLst>
                </a:gridCol>
                <a:gridCol w="677333">
                  <a:extLst>
                    <a:ext uri="{9D8B030D-6E8A-4147-A177-3AD203B41FA5}">
                      <a16:colId xmlns:a16="http://schemas.microsoft.com/office/drawing/2014/main" val="1725028265"/>
                    </a:ext>
                  </a:extLst>
                </a:gridCol>
                <a:gridCol w="677333">
                  <a:extLst>
                    <a:ext uri="{9D8B030D-6E8A-4147-A177-3AD203B41FA5}">
                      <a16:colId xmlns:a16="http://schemas.microsoft.com/office/drawing/2014/main" val="3902556851"/>
                    </a:ext>
                  </a:extLst>
                </a:gridCol>
                <a:gridCol w="677333">
                  <a:extLst>
                    <a:ext uri="{9D8B030D-6E8A-4147-A177-3AD203B41FA5}">
                      <a16:colId xmlns:a16="http://schemas.microsoft.com/office/drawing/2014/main" val="24656562"/>
                    </a:ext>
                  </a:extLst>
                </a:gridCol>
                <a:gridCol w="677333">
                  <a:extLst>
                    <a:ext uri="{9D8B030D-6E8A-4147-A177-3AD203B41FA5}">
                      <a16:colId xmlns:a16="http://schemas.microsoft.com/office/drawing/2014/main" val="2524715855"/>
                    </a:ext>
                  </a:extLst>
                </a:gridCol>
                <a:gridCol w="677333">
                  <a:extLst>
                    <a:ext uri="{9D8B030D-6E8A-4147-A177-3AD203B41FA5}">
                      <a16:colId xmlns:a16="http://schemas.microsoft.com/office/drawing/2014/main" val="2160142386"/>
                    </a:ext>
                  </a:extLst>
                </a:gridCol>
              </a:tblGrid>
              <a:tr h="661368">
                <a:tc>
                  <a:txBody>
                    <a:bodyPr/>
                    <a:lstStyle/>
                    <a:p>
                      <a:pPr algn="ctr"/>
                      <a:r>
                        <a:rPr lang="en-AU" sz="2400" dirty="0"/>
                        <a:t>1</a:t>
                      </a:r>
                    </a:p>
                  </a:txBody>
                  <a:tcPr anchor="ctr"/>
                </a:tc>
                <a:tc>
                  <a:txBody>
                    <a:bodyPr/>
                    <a:lstStyle/>
                    <a:p>
                      <a:pPr algn="ctr"/>
                      <a:r>
                        <a:rPr lang="en-AU" sz="2400" dirty="0"/>
                        <a:t>2</a:t>
                      </a:r>
                    </a:p>
                  </a:txBody>
                  <a:tcPr anchor="ctr"/>
                </a:tc>
                <a:tc>
                  <a:txBody>
                    <a:bodyPr/>
                    <a:lstStyle/>
                    <a:p>
                      <a:pPr algn="ctr"/>
                      <a:r>
                        <a:rPr lang="en-AU" sz="2400" dirty="0"/>
                        <a:t>4</a:t>
                      </a:r>
                    </a:p>
                  </a:txBody>
                  <a:tcPr anchor="ctr"/>
                </a:tc>
                <a:tc>
                  <a:txBody>
                    <a:bodyPr/>
                    <a:lstStyle/>
                    <a:p>
                      <a:pPr algn="ctr"/>
                      <a:r>
                        <a:rPr lang="en-AU" sz="2400" dirty="0"/>
                        <a:t>6</a:t>
                      </a:r>
                    </a:p>
                  </a:txBody>
                  <a:tcPr anchor="ctr"/>
                </a:tc>
                <a:tc>
                  <a:txBody>
                    <a:bodyPr/>
                    <a:lstStyle/>
                    <a:p>
                      <a:pPr algn="ctr"/>
                      <a:r>
                        <a:rPr lang="en-AU" sz="2400" dirty="0"/>
                        <a:t>7</a:t>
                      </a:r>
                    </a:p>
                  </a:txBody>
                  <a:tcPr anchor="ctr"/>
                </a:tc>
                <a:tc>
                  <a:txBody>
                    <a:bodyPr/>
                    <a:lstStyle/>
                    <a:p>
                      <a:pPr algn="ctr"/>
                      <a:r>
                        <a:rPr lang="en-AU" sz="2400" dirty="0"/>
                        <a:t>10</a:t>
                      </a:r>
                    </a:p>
                  </a:txBody>
                  <a:tcPr anchor="ctr"/>
                </a:tc>
                <a:tc>
                  <a:txBody>
                    <a:bodyPr/>
                    <a:lstStyle/>
                    <a:p>
                      <a:pPr algn="ctr"/>
                      <a:r>
                        <a:rPr lang="en-AU" sz="2400" dirty="0"/>
                        <a:t>11</a:t>
                      </a:r>
                    </a:p>
                  </a:txBody>
                  <a:tcPr anchor="ctr"/>
                </a:tc>
                <a:tc>
                  <a:txBody>
                    <a:bodyPr/>
                    <a:lstStyle/>
                    <a:p>
                      <a:pPr algn="ctr"/>
                      <a:r>
                        <a:rPr lang="en-AU" sz="2400" dirty="0"/>
                        <a:t>14</a:t>
                      </a:r>
                    </a:p>
                  </a:txBody>
                  <a:tcPr anchor="ctr"/>
                </a:tc>
                <a:tc>
                  <a:txBody>
                    <a:bodyPr/>
                    <a:lstStyle/>
                    <a:p>
                      <a:pPr algn="ctr"/>
                      <a:r>
                        <a:rPr lang="en-AU" sz="2400" dirty="0"/>
                        <a:t>15</a:t>
                      </a:r>
                    </a:p>
                  </a:txBody>
                  <a:tcPr anchor="ctr"/>
                </a:tc>
                <a:extLst>
                  <a:ext uri="{0D108BD9-81ED-4DB2-BD59-A6C34878D82A}">
                    <a16:rowId xmlns:a16="http://schemas.microsoft.com/office/drawing/2014/main" val="663520519"/>
                  </a:ext>
                </a:extLst>
              </a:tr>
              <a:tr h="661368">
                <a:tc>
                  <a:txBody>
                    <a:bodyPr/>
                    <a:lstStyle/>
                    <a:p>
                      <a:pPr algn="ctr"/>
                      <a:r>
                        <a:rPr lang="en-AU" sz="2400" dirty="0"/>
                        <a:t>0</a:t>
                      </a:r>
                    </a:p>
                  </a:txBody>
                  <a:tcPr anchor="ctr"/>
                </a:tc>
                <a:tc>
                  <a:txBody>
                    <a:bodyPr/>
                    <a:lstStyle/>
                    <a:p>
                      <a:pPr algn="ctr"/>
                      <a:r>
                        <a:rPr lang="en-AU" sz="2400" dirty="0"/>
                        <a:t>1</a:t>
                      </a:r>
                    </a:p>
                  </a:txBody>
                  <a:tcPr anchor="ctr"/>
                </a:tc>
                <a:tc>
                  <a:txBody>
                    <a:bodyPr/>
                    <a:lstStyle/>
                    <a:p>
                      <a:pPr algn="ctr"/>
                      <a:r>
                        <a:rPr lang="en-AU" sz="2400" dirty="0"/>
                        <a:t>2</a:t>
                      </a:r>
                    </a:p>
                  </a:txBody>
                  <a:tcPr anchor="ctr"/>
                </a:tc>
                <a:tc>
                  <a:txBody>
                    <a:bodyPr/>
                    <a:lstStyle/>
                    <a:p>
                      <a:pPr algn="ctr"/>
                      <a:r>
                        <a:rPr lang="en-AU" sz="2400" dirty="0"/>
                        <a:t>3</a:t>
                      </a:r>
                    </a:p>
                  </a:txBody>
                  <a:tcPr anchor="ctr"/>
                </a:tc>
                <a:tc>
                  <a:txBody>
                    <a:bodyPr/>
                    <a:lstStyle/>
                    <a:p>
                      <a:pPr algn="ctr"/>
                      <a:r>
                        <a:rPr lang="en-AU" sz="2400" dirty="0"/>
                        <a:t>4</a:t>
                      </a:r>
                    </a:p>
                  </a:txBody>
                  <a:tcPr anchor="ctr"/>
                </a:tc>
                <a:tc>
                  <a:txBody>
                    <a:bodyPr/>
                    <a:lstStyle/>
                    <a:p>
                      <a:pPr algn="ctr"/>
                      <a:r>
                        <a:rPr lang="en-AU" sz="2400" dirty="0"/>
                        <a:t>5</a:t>
                      </a:r>
                    </a:p>
                  </a:txBody>
                  <a:tcPr anchor="ctr"/>
                </a:tc>
                <a:tc>
                  <a:txBody>
                    <a:bodyPr/>
                    <a:lstStyle/>
                    <a:p>
                      <a:pPr algn="ctr"/>
                      <a:r>
                        <a:rPr lang="en-AU" sz="2400" dirty="0"/>
                        <a:t>6</a:t>
                      </a:r>
                    </a:p>
                  </a:txBody>
                  <a:tcPr anchor="ctr"/>
                </a:tc>
                <a:tc>
                  <a:txBody>
                    <a:bodyPr/>
                    <a:lstStyle/>
                    <a:p>
                      <a:pPr algn="ctr"/>
                      <a:r>
                        <a:rPr lang="en-AU" sz="2400" dirty="0"/>
                        <a:t>7</a:t>
                      </a:r>
                    </a:p>
                  </a:txBody>
                  <a:tcPr anchor="ctr"/>
                </a:tc>
                <a:tc>
                  <a:txBody>
                    <a:bodyPr/>
                    <a:lstStyle/>
                    <a:p>
                      <a:pPr algn="ctr"/>
                      <a:r>
                        <a:rPr lang="en-AU" sz="2400" dirty="0"/>
                        <a:t>8</a:t>
                      </a:r>
                    </a:p>
                  </a:txBody>
                  <a:tcPr anchor="ctr"/>
                </a:tc>
                <a:extLst>
                  <a:ext uri="{0D108BD9-81ED-4DB2-BD59-A6C34878D82A}">
                    <a16:rowId xmlns:a16="http://schemas.microsoft.com/office/drawing/2014/main" val="1857226715"/>
                  </a:ext>
                </a:extLst>
              </a:tr>
            </a:tbl>
          </a:graphicData>
        </a:graphic>
      </p:graphicFrame>
      <p:sp>
        <p:nvSpPr>
          <p:cNvPr id="6" name="TextBox 5">
            <a:extLst>
              <a:ext uri="{FF2B5EF4-FFF2-40B4-BE49-F238E27FC236}">
                <a16:creationId xmlns:a16="http://schemas.microsoft.com/office/drawing/2014/main" id="{32E2BF74-8685-4DC2-BE55-38F69513E957}"/>
              </a:ext>
            </a:extLst>
          </p:cNvPr>
          <p:cNvSpPr txBox="1"/>
          <p:nvPr/>
        </p:nvSpPr>
        <p:spPr>
          <a:xfrm>
            <a:off x="2837925" y="2567935"/>
            <a:ext cx="979755" cy="400110"/>
          </a:xfrm>
          <a:prstGeom prst="rect">
            <a:avLst/>
          </a:prstGeom>
          <a:noFill/>
        </p:spPr>
        <p:txBody>
          <a:bodyPr wrap="none" rtlCol="0">
            <a:spAutoFit/>
          </a:bodyPr>
          <a:lstStyle/>
          <a:p>
            <a:r>
              <a:rPr lang="en-AU" sz="2000" dirty="0">
                <a:solidFill>
                  <a:srgbClr val="C00000"/>
                </a:solidFill>
              </a:rPr>
              <a:t>start (l)</a:t>
            </a:r>
          </a:p>
        </p:txBody>
      </p:sp>
      <p:sp>
        <p:nvSpPr>
          <p:cNvPr id="7" name="TextBox 6">
            <a:extLst>
              <a:ext uri="{FF2B5EF4-FFF2-40B4-BE49-F238E27FC236}">
                <a16:creationId xmlns:a16="http://schemas.microsoft.com/office/drawing/2014/main" id="{5A488AB1-155C-4F22-9155-A59F4FDA451A}"/>
              </a:ext>
            </a:extLst>
          </p:cNvPr>
          <p:cNvSpPr txBox="1"/>
          <p:nvPr/>
        </p:nvSpPr>
        <p:spPr>
          <a:xfrm>
            <a:off x="6974909" y="2571750"/>
            <a:ext cx="938077" cy="400110"/>
          </a:xfrm>
          <a:prstGeom prst="rect">
            <a:avLst/>
          </a:prstGeom>
          <a:noFill/>
        </p:spPr>
        <p:txBody>
          <a:bodyPr wrap="none" rtlCol="0">
            <a:spAutoFit/>
          </a:bodyPr>
          <a:lstStyle/>
          <a:p>
            <a:r>
              <a:rPr lang="en-AU" sz="2000" dirty="0">
                <a:solidFill>
                  <a:srgbClr val="C00000"/>
                </a:solidFill>
              </a:rPr>
              <a:t>end (r)</a:t>
            </a:r>
          </a:p>
        </p:txBody>
      </p:sp>
      <p:sp>
        <p:nvSpPr>
          <p:cNvPr id="8" name="TextBox 7">
            <a:extLst>
              <a:ext uri="{FF2B5EF4-FFF2-40B4-BE49-F238E27FC236}">
                <a16:creationId xmlns:a16="http://schemas.microsoft.com/office/drawing/2014/main" id="{FFD05C20-6625-4917-9033-A5D01792C23B}"/>
              </a:ext>
            </a:extLst>
          </p:cNvPr>
          <p:cNvSpPr txBox="1"/>
          <p:nvPr/>
        </p:nvSpPr>
        <p:spPr>
          <a:xfrm>
            <a:off x="4142233" y="2802582"/>
            <a:ext cx="859531" cy="461665"/>
          </a:xfrm>
          <a:prstGeom prst="rect">
            <a:avLst/>
          </a:prstGeom>
          <a:noFill/>
        </p:spPr>
        <p:txBody>
          <a:bodyPr wrap="none" rtlCol="0">
            <a:spAutoFit/>
          </a:bodyPr>
          <a:lstStyle/>
          <a:p>
            <a:r>
              <a:rPr lang="en-AU" sz="2400" dirty="0">
                <a:solidFill>
                  <a:srgbClr val="C00000"/>
                </a:solidFill>
              </a:rPr>
              <a:t>k = 4</a:t>
            </a: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BECB97D-847B-4D07-9148-D1A1A0152DC2}"/>
                  </a:ext>
                </a:extLst>
              </p:cNvPr>
              <p:cNvGraphicFramePr>
                <a:graphicFrameLocks noGrp="1"/>
              </p:cNvGraphicFramePr>
              <p:nvPr>
                <p:extLst>
                  <p:ext uri="{D42A27DB-BD31-4B8C-83A1-F6EECF244321}">
                    <p14:modId xmlns:p14="http://schemas.microsoft.com/office/powerpoint/2010/main" val="3962984585"/>
                  </p:ext>
                </p:extLst>
              </p:nvPr>
            </p:nvGraphicFramePr>
            <p:xfrm>
              <a:off x="384873" y="3495079"/>
              <a:ext cx="8441412" cy="1034542"/>
            </p:xfrm>
            <a:graphic>
              <a:graphicData uri="http://schemas.openxmlformats.org/drawingml/2006/table">
                <a:tbl>
                  <a:tblPr firstRow="1" bandRow="1">
                    <a:tableStyleId>{5940675A-B579-460E-94D1-54222C63F5DA}</a:tableStyleId>
                  </a:tblPr>
                  <a:tblGrid>
                    <a:gridCol w="955730">
                      <a:extLst>
                        <a:ext uri="{9D8B030D-6E8A-4147-A177-3AD203B41FA5}">
                          <a16:colId xmlns:a16="http://schemas.microsoft.com/office/drawing/2014/main" val="1503736664"/>
                        </a:ext>
                      </a:extLst>
                    </a:gridCol>
                    <a:gridCol w="914400">
                      <a:extLst>
                        <a:ext uri="{9D8B030D-6E8A-4147-A177-3AD203B41FA5}">
                          <a16:colId xmlns:a16="http://schemas.microsoft.com/office/drawing/2014/main" val="4266833643"/>
                        </a:ext>
                      </a:extLst>
                    </a:gridCol>
                    <a:gridCol w="6571282">
                      <a:extLst>
                        <a:ext uri="{9D8B030D-6E8A-4147-A177-3AD203B41FA5}">
                          <a16:colId xmlns:a16="http://schemas.microsoft.com/office/drawing/2014/main" val="1506227479"/>
                        </a:ext>
                      </a:extLst>
                    </a:gridCol>
                  </a:tblGrid>
                  <a:tr h="370840">
                    <a:tc>
                      <a:txBody>
                        <a:bodyPr/>
                        <a:lstStyle/>
                        <a:p>
                          <a:r>
                            <a:rPr lang="en-AU" dirty="0">
                              <a:solidFill>
                                <a:schemeClr val="tx2"/>
                              </a:solidFill>
                            </a:rPr>
                            <a:t>start (l)</a:t>
                          </a:r>
                        </a:p>
                      </a:txBody>
                      <a:tcPr/>
                    </a:tc>
                    <a:tc>
                      <a:txBody>
                        <a:bodyPr/>
                        <a:lstStyle/>
                        <a:p>
                          <a:r>
                            <a:rPr lang="en-AU" dirty="0">
                              <a:solidFill>
                                <a:schemeClr val="tx2"/>
                              </a:solidFill>
                            </a:rPr>
                            <a:t>end (r)</a:t>
                          </a:r>
                        </a:p>
                      </a:txBody>
                      <a:tcPr/>
                    </a:tc>
                    <a:tc>
                      <a:txBody>
                        <a:bodyPr/>
                        <a:lstStyle/>
                        <a:p>
                          <a:r>
                            <a:rPr lang="en-AU" dirty="0">
                              <a:solidFill>
                                <a:schemeClr val="tx2"/>
                              </a:solidFill>
                            </a:rPr>
                            <a:t>pos</a:t>
                          </a:r>
                        </a:p>
                      </a:txBody>
                      <a:tcPr/>
                    </a:tc>
                    <a:extLst>
                      <a:ext uri="{0D108BD9-81ED-4DB2-BD59-A6C34878D82A}">
                        <a16:rowId xmlns:a16="http://schemas.microsoft.com/office/drawing/2014/main" val="1140859126"/>
                      </a:ext>
                    </a:extLst>
                  </a:tr>
                  <a:tr h="370840">
                    <a:tc>
                      <a:txBody>
                        <a:bodyPr/>
                        <a:lstStyle/>
                        <a:p>
                          <a:pPr algn="ctr"/>
                          <a:r>
                            <a:rPr lang="en-AU" dirty="0">
                              <a:solidFill>
                                <a:schemeClr val="tx2"/>
                              </a:solidFill>
                            </a:rPr>
                            <a:t>2</a:t>
                          </a:r>
                        </a:p>
                      </a:txBody>
                      <a:tcPr anchor="ctr"/>
                    </a:tc>
                    <a:tc>
                      <a:txBody>
                        <a:bodyPr/>
                        <a:lstStyle/>
                        <a:p>
                          <a:pPr algn="ctr"/>
                          <a:r>
                            <a:rPr lang="en-AU" dirty="0">
                              <a:solidFill>
                                <a:schemeClr val="tx2"/>
                              </a:solidFill>
                            </a:rPr>
                            <a:t>8</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AU" sz="1800" b="0" i="0" smtClean="0">
                                    <a:solidFill>
                                      <a:schemeClr val="tx2"/>
                                    </a:solidFill>
                                    <a:latin typeface="Cambria Math" panose="02040503050406030204" pitchFamily="18" charset="0"/>
                                  </a:rPr>
                                  <m:t>2+</m:t>
                                </m:r>
                                <m:d>
                                  <m:dPr>
                                    <m:ctrlPr>
                                      <a:rPr lang="en-AU" sz="1800" b="0" i="1" smtClean="0">
                                        <a:solidFill>
                                          <a:schemeClr val="tx2"/>
                                        </a:solidFill>
                                        <a:latin typeface="Cambria Math" panose="02040503050406030204" pitchFamily="18" charset="0"/>
                                      </a:rPr>
                                    </m:ctrlPr>
                                  </m:dPr>
                                  <m:e>
                                    <m:r>
                                      <a:rPr lang="en-AU" sz="1800" b="0" i="0" smtClean="0">
                                        <a:solidFill>
                                          <a:schemeClr val="tx2"/>
                                        </a:solidFill>
                                        <a:latin typeface="Cambria Math" panose="02040503050406030204" pitchFamily="18" charset="0"/>
                                      </a:rPr>
                                      <m:t>8−</m:t>
                                    </m:r>
                                    <m:r>
                                      <a:rPr lang="en-AU" sz="1800" b="0" i="1" smtClean="0">
                                        <a:solidFill>
                                          <a:schemeClr val="tx2"/>
                                        </a:solidFill>
                                        <a:latin typeface="Cambria Math" panose="02040503050406030204" pitchFamily="18" charset="0"/>
                                      </a:rPr>
                                      <m:t>2</m:t>
                                    </m:r>
                                  </m:e>
                                </m:d>
                                <m:r>
                                  <a:rPr lang="en-AU" sz="1800" b="0" i="0" smtClean="0">
                                    <a:solidFill>
                                      <a:schemeClr val="tx2"/>
                                    </a:solidFill>
                                    <a:latin typeface="Cambria Math" panose="02040503050406030204" pitchFamily="18" charset="0"/>
                                  </a:rPr>
                                  <m:t>∗</m:t>
                                </m:r>
                                <m:f>
                                  <m:fPr>
                                    <m:ctrlPr>
                                      <a:rPr lang="en-AU" sz="1800" b="0" i="1" smtClean="0">
                                        <a:solidFill>
                                          <a:schemeClr val="tx2"/>
                                        </a:solidFill>
                                        <a:latin typeface="Cambria Math" panose="02040503050406030204" pitchFamily="18" charset="0"/>
                                      </a:rPr>
                                    </m:ctrlPr>
                                  </m:fPr>
                                  <m:num>
                                    <m:r>
                                      <a:rPr lang="en-AU" sz="1800" b="0" i="0" smtClean="0">
                                        <a:solidFill>
                                          <a:schemeClr val="tx2"/>
                                        </a:solidFill>
                                        <a:latin typeface="Cambria Math" panose="02040503050406030204" pitchFamily="18" charset="0"/>
                                      </a:rPr>
                                      <m:t>4−</m:t>
                                    </m:r>
                                    <m:r>
                                      <m:rPr>
                                        <m:sty m:val="p"/>
                                      </m:rPr>
                                      <a:rPr lang="en-AU" sz="1800" b="0" i="0" smtClean="0">
                                        <a:solidFill>
                                          <a:schemeClr val="tx2"/>
                                        </a:solidFill>
                                        <a:latin typeface="Cambria Math" panose="02040503050406030204" pitchFamily="18" charset="0"/>
                                      </a:rPr>
                                      <m:t>A</m:t>
                                    </m:r>
                                    <m:d>
                                      <m:dPr>
                                        <m:begChr m:val="["/>
                                        <m:endChr m:val="]"/>
                                        <m:ctrlPr>
                                          <a:rPr lang="en-AU" sz="1800" b="0" i="1" smtClean="0">
                                            <a:solidFill>
                                              <a:schemeClr val="tx2"/>
                                            </a:solidFill>
                                            <a:latin typeface="Cambria Math" panose="02040503050406030204" pitchFamily="18" charset="0"/>
                                          </a:rPr>
                                        </m:ctrlPr>
                                      </m:dPr>
                                      <m:e>
                                        <m:r>
                                          <a:rPr lang="en-AU" sz="1800" b="0" i="0" smtClean="0">
                                            <a:solidFill>
                                              <a:schemeClr val="tx2"/>
                                            </a:solidFill>
                                            <a:latin typeface="Cambria Math" panose="02040503050406030204" pitchFamily="18" charset="0"/>
                                          </a:rPr>
                                          <m:t>2</m:t>
                                        </m:r>
                                      </m:e>
                                    </m:d>
                                  </m:num>
                                  <m:den>
                                    <m:r>
                                      <m:rPr>
                                        <m:sty m:val="p"/>
                                      </m:rPr>
                                      <a:rPr lang="en-AU" sz="1800" b="0" i="0" smtClean="0">
                                        <a:solidFill>
                                          <a:schemeClr val="tx2"/>
                                        </a:solidFill>
                                        <a:latin typeface="Cambria Math" panose="02040503050406030204" pitchFamily="18" charset="0"/>
                                      </a:rPr>
                                      <m:t>A</m:t>
                                    </m:r>
                                    <m:d>
                                      <m:dPr>
                                        <m:begChr m:val="["/>
                                        <m:endChr m:val="]"/>
                                        <m:ctrlPr>
                                          <a:rPr lang="en-AU" sz="1800" b="0" i="1" smtClean="0">
                                            <a:solidFill>
                                              <a:schemeClr val="tx2"/>
                                            </a:solidFill>
                                            <a:latin typeface="Cambria Math" panose="02040503050406030204" pitchFamily="18" charset="0"/>
                                          </a:rPr>
                                        </m:ctrlPr>
                                      </m:dPr>
                                      <m:e>
                                        <m:r>
                                          <a:rPr lang="en-AU" sz="1800" b="0" i="0" smtClean="0">
                                            <a:solidFill>
                                              <a:schemeClr val="tx2"/>
                                            </a:solidFill>
                                            <a:latin typeface="Cambria Math" panose="02040503050406030204" pitchFamily="18" charset="0"/>
                                          </a:rPr>
                                          <m:t>8</m:t>
                                        </m:r>
                                      </m:e>
                                    </m:d>
                                    <m:r>
                                      <a:rPr lang="en-AU" sz="1800" b="0" i="0" smtClean="0">
                                        <a:solidFill>
                                          <a:schemeClr val="tx2"/>
                                        </a:solidFill>
                                        <a:latin typeface="Cambria Math" panose="02040503050406030204" pitchFamily="18" charset="0"/>
                                      </a:rPr>
                                      <m:t>−</m:t>
                                    </m:r>
                                    <m:r>
                                      <m:rPr>
                                        <m:sty m:val="p"/>
                                      </m:rPr>
                                      <a:rPr lang="en-AU" sz="1800" b="0" i="0" smtClean="0">
                                        <a:solidFill>
                                          <a:schemeClr val="tx2"/>
                                        </a:solidFill>
                                        <a:latin typeface="Cambria Math" panose="02040503050406030204" pitchFamily="18" charset="0"/>
                                      </a:rPr>
                                      <m:t>A</m:t>
                                    </m:r>
                                    <m:d>
                                      <m:dPr>
                                        <m:begChr m:val="["/>
                                        <m:endChr m:val="]"/>
                                        <m:ctrlPr>
                                          <a:rPr lang="en-AU" sz="1800" b="0" i="1" smtClean="0">
                                            <a:solidFill>
                                              <a:schemeClr val="tx2"/>
                                            </a:solidFill>
                                            <a:latin typeface="Cambria Math" panose="02040503050406030204" pitchFamily="18" charset="0"/>
                                          </a:rPr>
                                        </m:ctrlPr>
                                      </m:dPr>
                                      <m:e>
                                        <m:r>
                                          <a:rPr lang="en-AU" sz="1800" b="0" i="0" smtClean="0">
                                            <a:solidFill>
                                              <a:schemeClr val="tx2"/>
                                            </a:solidFill>
                                            <a:latin typeface="Cambria Math" panose="02040503050406030204" pitchFamily="18" charset="0"/>
                                          </a:rPr>
                                          <m:t>2</m:t>
                                        </m:r>
                                      </m:e>
                                    </m:d>
                                  </m:den>
                                </m:f>
                                <m:r>
                                  <a:rPr lang="en-AU" sz="1800" b="0" i="1" smtClean="0">
                                    <a:solidFill>
                                      <a:schemeClr val="tx2"/>
                                    </a:solidFill>
                                    <a:latin typeface="Cambria Math" panose="02040503050406030204" pitchFamily="18" charset="0"/>
                                  </a:rPr>
                                  <m:t>=2+6∗</m:t>
                                </m:r>
                                <m:f>
                                  <m:fPr>
                                    <m:ctrlPr>
                                      <a:rPr lang="en-AU" sz="1800" b="0" i="1" smtClean="0">
                                        <a:solidFill>
                                          <a:schemeClr val="tx2"/>
                                        </a:solidFill>
                                        <a:latin typeface="Cambria Math" panose="02040503050406030204" pitchFamily="18" charset="0"/>
                                      </a:rPr>
                                    </m:ctrlPr>
                                  </m:fPr>
                                  <m:num>
                                    <m:r>
                                      <a:rPr lang="en-AU" sz="1800" b="0" i="1" smtClean="0">
                                        <a:solidFill>
                                          <a:schemeClr val="tx2"/>
                                        </a:solidFill>
                                        <a:latin typeface="Cambria Math" panose="02040503050406030204" pitchFamily="18" charset="0"/>
                                      </a:rPr>
                                      <m:t>4−4</m:t>
                                    </m:r>
                                  </m:num>
                                  <m:den>
                                    <m:r>
                                      <a:rPr lang="en-AU" sz="1800" b="0" i="1" smtClean="0">
                                        <a:solidFill>
                                          <a:schemeClr val="tx2"/>
                                        </a:solidFill>
                                        <a:latin typeface="Cambria Math" panose="02040503050406030204" pitchFamily="18" charset="0"/>
                                      </a:rPr>
                                      <m:t>15−4</m:t>
                                    </m:r>
                                  </m:den>
                                </m:f>
                                <m:r>
                                  <a:rPr lang="en-AU" sz="1800" b="0" i="1" smtClean="0">
                                    <a:solidFill>
                                      <a:schemeClr val="tx2"/>
                                    </a:solidFill>
                                    <a:latin typeface="Cambria Math" panose="02040503050406030204" pitchFamily="18" charset="0"/>
                                  </a:rPr>
                                  <m:t>=2+0=</m:t>
                                </m:r>
                                <m:r>
                                  <a:rPr lang="en-AU" sz="1800" b="0" i="0" smtClean="0">
                                    <a:solidFill>
                                      <a:schemeClr val="tx2"/>
                                    </a:solidFill>
                                    <a:latin typeface="Cambria Math" panose="02040503050406030204" pitchFamily="18" charset="0"/>
                                  </a:rPr>
                                  <m:t>2</m:t>
                                </m:r>
                              </m:oMath>
                            </m:oMathPara>
                          </a14:m>
                          <a:endParaRPr lang="en-AU" dirty="0">
                            <a:solidFill>
                              <a:schemeClr val="tx2"/>
                            </a:solidFill>
                          </a:endParaRPr>
                        </a:p>
                      </a:txBody>
                      <a:tcPr anchor="ctr"/>
                    </a:tc>
                    <a:extLst>
                      <a:ext uri="{0D108BD9-81ED-4DB2-BD59-A6C34878D82A}">
                        <a16:rowId xmlns:a16="http://schemas.microsoft.com/office/drawing/2014/main" val="820161924"/>
                      </a:ext>
                    </a:extLst>
                  </a:tr>
                </a:tbl>
              </a:graphicData>
            </a:graphic>
          </p:graphicFrame>
        </mc:Choice>
        <mc:Fallback xmlns="">
          <p:graphicFrame>
            <p:nvGraphicFramePr>
              <p:cNvPr id="9" name="Table 8">
                <a:extLst>
                  <a:ext uri="{FF2B5EF4-FFF2-40B4-BE49-F238E27FC236}">
                    <a16:creationId xmlns:a16="http://schemas.microsoft.com/office/drawing/2014/main" id="{4BECB97D-847B-4D07-9148-D1A1A0152DC2}"/>
                  </a:ext>
                </a:extLst>
              </p:cNvPr>
              <p:cNvGraphicFramePr>
                <a:graphicFrameLocks noGrp="1"/>
              </p:cNvGraphicFramePr>
              <p:nvPr>
                <p:extLst>
                  <p:ext uri="{D42A27DB-BD31-4B8C-83A1-F6EECF244321}">
                    <p14:modId xmlns:p14="http://schemas.microsoft.com/office/powerpoint/2010/main" val="3962984585"/>
                  </p:ext>
                </p:extLst>
              </p:nvPr>
            </p:nvGraphicFramePr>
            <p:xfrm>
              <a:off x="384873" y="3495079"/>
              <a:ext cx="8441412" cy="1034542"/>
            </p:xfrm>
            <a:graphic>
              <a:graphicData uri="http://schemas.openxmlformats.org/drawingml/2006/table">
                <a:tbl>
                  <a:tblPr firstRow="1" bandRow="1">
                    <a:tableStyleId>{5940675A-B579-460E-94D1-54222C63F5DA}</a:tableStyleId>
                  </a:tblPr>
                  <a:tblGrid>
                    <a:gridCol w="955730">
                      <a:extLst>
                        <a:ext uri="{9D8B030D-6E8A-4147-A177-3AD203B41FA5}">
                          <a16:colId xmlns:a16="http://schemas.microsoft.com/office/drawing/2014/main" val="1503736664"/>
                        </a:ext>
                      </a:extLst>
                    </a:gridCol>
                    <a:gridCol w="914400">
                      <a:extLst>
                        <a:ext uri="{9D8B030D-6E8A-4147-A177-3AD203B41FA5}">
                          <a16:colId xmlns:a16="http://schemas.microsoft.com/office/drawing/2014/main" val="4266833643"/>
                        </a:ext>
                      </a:extLst>
                    </a:gridCol>
                    <a:gridCol w="6571282">
                      <a:extLst>
                        <a:ext uri="{9D8B030D-6E8A-4147-A177-3AD203B41FA5}">
                          <a16:colId xmlns:a16="http://schemas.microsoft.com/office/drawing/2014/main" val="1506227479"/>
                        </a:ext>
                      </a:extLst>
                    </a:gridCol>
                  </a:tblGrid>
                  <a:tr h="370840">
                    <a:tc>
                      <a:txBody>
                        <a:bodyPr/>
                        <a:lstStyle/>
                        <a:p>
                          <a:r>
                            <a:rPr lang="en-AU" dirty="0">
                              <a:solidFill>
                                <a:schemeClr val="tx2"/>
                              </a:solidFill>
                            </a:rPr>
                            <a:t>start (l)</a:t>
                          </a:r>
                        </a:p>
                      </a:txBody>
                      <a:tcPr/>
                    </a:tc>
                    <a:tc>
                      <a:txBody>
                        <a:bodyPr/>
                        <a:lstStyle/>
                        <a:p>
                          <a:r>
                            <a:rPr lang="en-AU" dirty="0">
                              <a:solidFill>
                                <a:schemeClr val="tx2"/>
                              </a:solidFill>
                            </a:rPr>
                            <a:t>end (r)</a:t>
                          </a:r>
                        </a:p>
                      </a:txBody>
                      <a:tcPr/>
                    </a:tc>
                    <a:tc>
                      <a:txBody>
                        <a:bodyPr/>
                        <a:lstStyle/>
                        <a:p>
                          <a:r>
                            <a:rPr lang="en-AU" dirty="0">
                              <a:solidFill>
                                <a:schemeClr val="tx2"/>
                              </a:solidFill>
                            </a:rPr>
                            <a:t>pos</a:t>
                          </a:r>
                        </a:p>
                      </a:txBody>
                      <a:tcPr/>
                    </a:tc>
                    <a:extLst>
                      <a:ext uri="{0D108BD9-81ED-4DB2-BD59-A6C34878D82A}">
                        <a16:rowId xmlns:a16="http://schemas.microsoft.com/office/drawing/2014/main" val="1140859126"/>
                      </a:ext>
                    </a:extLst>
                  </a:tr>
                  <a:tr h="663702">
                    <a:tc>
                      <a:txBody>
                        <a:bodyPr/>
                        <a:lstStyle/>
                        <a:p>
                          <a:pPr algn="ctr"/>
                          <a:r>
                            <a:rPr lang="en-AU" dirty="0">
                              <a:solidFill>
                                <a:schemeClr val="tx2"/>
                              </a:solidFill>
                            </a:rPr>
                            <a:t>2</a:t>
                          </a:r>
                        </a:p>
                      </a:txBody>
                      <a:tcPr anchor="ctr"/>
                    </a:tc>
                    <a:tc>
                      <a:txBody>
                        <a:bodyPr/>
                        <a:lstStyle/>
                        <a:p>
                          <a:pPr algn="ctr"/>
                          <a:r>
                            <a:rPr lang="en-AU" dirty="0">
                              <a:solidFill>
                                <a:schemeClr val="tx2"/>
                              </a:solidFill>
                            </a:rPr>
                            <a:t>8</a:t>
                          </a:r>
                        </a:p>
                      </a:txBody>
                      <a:tcPr anchor="ctr"/>
                    </a:tc>
                    <a:tc>
                      <a:txBody>
                        <a:bodyPr/>
                        <a:lstStyle/>
                        <a:p>
                          <a:endParaRPr lang="en-US"/>
                        </a:p>
                      </a:txBody>
                      <a:tcPr anchor="ctr">
                        <a:blipFill>
                          <a:blip r:embed="rId3"/>
                          <a:stretch>
                            <a:fillRect l="-28571" t="-60000" r="-186" b="-1818"/>
                          </a:stretch>
                        </a:blipFill>
                      </a:tcPr>
                    </a:tc>
                    <a:extLst>
                      <a:ext uri="{0D108BD9-81ED-4DB2-BD59-A6C34878D82A}">
                        <a16:rowId xmlns:a16="http://schemas.microsoft.com/office/drawing/2014/main" val="820161924"/>
                      </a:ext>
                    </a:extLst>
                  </a:tr>
                </a:tbl>
              </a:graphicData>
            </a:graphic>
          </p:graphicFrame>
        </mc:Fallback>
      </mc:AlternateContent>
      <p:sp>
        <p:nvSpPr>
          <p:cNvPr id="10" name="TextBox 9">
            <a:extLst>
              <a:ext uri="{FF2B5EF4-FFF2-40B4-BE49-F238E27FC236}">
                <a16:creationId xmlns:a16="http://schemas.microsoft.com/office/drawing/2014/main" id="{5D77F08F-D1EB-455B-A231-8B66228943EF}"/>
              </a:ext>
            </a:extLst>
          </p:cNvPr>
          <p:cNvSpPr txBox="1"/>
          <p:nvPr/>
        </p:nvSpPr>
        <p:spPr>
          <a:xfrm>
            <a:off x="2760434" y="871548"/>
            <a:ext cx="889987" cy="400110"/>
          </a:xfrm>
          <a:prstGeom prst="rect">
            <a:avLst/>
          </a:prstGeom>
          <a:noFill/>
        </p:spPr>
        <p:txBody>
          <a:bodyPr wrap="none" rtlCol="0">
            <a:spAutoFit/>
          </a:bodyPr>
          <a:lstStyle/>
          <a:p>
            <a:r>
              <a:rPr lang="en-AU" sz="2000" dirty="0">
                <a:solidFill>
                  <a:srgbClr val="C00000"/>
                </a:solidFill>
              </a:rPr>
              <a:t>pos=2</a:t>
            </a:r>
          </a:p>
        </p:txBody>
      </p:sp>
    </p:spTree>
    <p:extLst>
      <p:ext uri="{BB962C8B-B14F-4D97-AF65-F5344CB8AC3E}">
        <p14:creationId xmlns:p14="http://schemas.microsoft.com/office/powerpoint/2010/main" val="308156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ECBD08-DF9B-4AF4-8027-7EC01B2AA87C}"/>
              </a:ext>
            </a:extLst>
          </p:cNvPr>
          <p:cNvSpPr>
            <a:spLocks noGrp="1"/>
          </p:cNvSpPr>
          <p:nvPr>
            <p:ph idx="1"/>
          </p:nvPr>
        </p:nvSpPr>
        <p:spPr/>
        <p:txBody>
          <a:bodyPr/>
          <a:lstStyle/>
          <a:p>
            <a:r>
              <a:rPr lang="en-AU" b="1" dirty="0"/>
              <a:t>Average case: </a:t>
            </a:r>
            <a:r>
              <a:rPr lang="en-AU" dirty="0"/>
              <a:t>Interpolation Search on equally distributed data requires O(log(log(n)) comparisons</a:t>
            </a:r>
          </a:p>
          <a:p>
            <a:r>
              <a:rPr lang="en-AU" b="1" dirty="0"/>
              <a:t>Worse case:</a:t>
            </a:r>
            <a:r>
              <a:rPr lang="en-AU" dirty="0"/>
              <a:t> O(n), e.g., A is large and contains only values larger than the search key value</a:t>
            </a:r>
          </a:p>
        </p:txBody>
      </p:sp>
      <p:sp>
        <p:nvSpPr>
          <p:cNvPr id="3" name="Title 2">
            <a:extLst>
              <a:ext uri="{FF2B5EF4-FFF2-40B4-BE49-F238E27FC236}">
                <a16:creationId xmlns:a16="http://schemas.microsoft.com/office/drawing/2014/main" id="{75CE77B4-FD4A-4343-9C61-B7206CCEEC09}"/>
              </a:ext>
            </a:extLst>
          </p:cNvPr>
          <p:cNvSpPr>
            <a:spLocks noGrp="1"/>
          </p:cNvSpPr>
          <p:nvPr>
            <p:ph type="title"/>
          </p:nvPr>
        </p:nvSpPr>
        <p:spPr/>
        <p:txBody>
          <a:bodyPr/>
          <a:lstStyle/>
          <a:p>
            <a:r>
              <a:rPr lang="en-AU" dirty="0"/>
              <a:t>Interpolation Search – Analysis</a:t>
            </a:r>
          </a:p>
        </p:txBody>
      </p:sp>
    </p:spTree>
    <p:extLst>
      <p:ext uri="{BB962C8B-B14F-4D97-AF65-F5344CB8AC3E}">
        <p14:creationId xmlns:p14="http://schemas.microsoft.com/office/powerpoint/2010/main" val="36131365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55B56A-82B3-4FEE-84FF-60A51A615B64}"/>
              </a:ext>
            </a:extLst>
          </p:cNvPr>
          <p:cNvSpPr>
            <a:spLocks noGrp="1"/>
          </p:cNvSpPr>
          <p:nvPr>
            <p:ph idx="1"/>
          </p:nvPr>
        </p:nvSpPr>
        <p:spPr/>
        <p:txBody>
          <a:bodyPr/>
          <a:lstStyle/>
          <a:p>
            <a:pPr>
              <a:lnSpc>
                <a:spcPct val="100000"/>
              </a:lnSpc>
            </a:pPr>
            <a:r>
              <a:rPr lang="en-AU" b="1" dirty="0"/>
              <a:t>Quick Select </a:t>
            </a:r>
            <a:r>
              <a:rPr lang="en-AU" dirty="0"/>
              <a:t>or </a:t>
            </a:r>
            <a:r>
              <a:rPr lang="en-AU" b="1" dirty="0"/>
              <a:t>Quick Search</a:t>
            </a:r>
            <a:r>
              <a:rPr lang="en-AU" dirty="0"/>
              <a:t>–adopts the idea of </a:t>
            </a:r>
            <a:r>
              <a:rPr lang="en-AU" b="1" dirty="0"/>
              <a:t>Quick Sort </a:t>
            </a:r>
            <a:r>
              <a:rPr lang="en-AU" dirty="0"/>
              <a:t>to search for a value</a:t>
            </a:r>
          </a:p>
          <a:p>
            <a:pPr lvl="1">
              <a:lnSpc>
                <a:spcPct val="100000"/>
              </a:lnSpc>
            </a:pPr>
            <a:r>
              <a:rPr lang="en-AU" sz="2400" dirty="0"/>
              <a:t>Choose a pivot</a:t>
            </a:r>
          </a:p>
          <a:p>
            <a:pPr lvl="1">
              <a:lnSpc>
                <a:spcPct val="100000"/>
              </a:lnSpc>
            </a:pPr>
            <a:r>
              <a:rPr lang="en-AU" sz="2400" dirty="0"/>
              <a:t>Partition the array</a:t>
            </a:r>
          </a:p>
          <a:p>
            <a:pPr lvl="1">
              <a:lnSpc>
                <a:spcPct val="100000"/>
              </a:lnSpc>
            </a:pPr>
            <a:r>
              <a:rPr lang="en-AU" sz="2400" dirty="0"/>
              <a:t>Instead of recursing for both sides, we just recur only for the part that contains the k-</a:t>
            </a:r>
            <a:r>
              <a:rPr lang="en-AU" sz="2400" dirty="0" err="1"/>
              <a:t>th</a:t>
            </a:r>
            <a:r>
              <a:rPr lang="en-AU" sz="2400" dirty="0"/>
              <a:t> smallest element</a:t>
            </a:r>
          </a:p>
          <a:p>
            <a:pPr lvl="2">
              <a:lnSpc>
                <a:spcPct val="100000"/>
              </a:lnSpc>
            </a:pPr>
            <a:r>
              <a:rPr lang="en-AU" sz="2400" dirty="0"/>
              <a:t>If k &lt; pivot, recur for the left; else recur for the right</a:t>
            </a:r>
            <a:endParaRPr lang="en-AU" sz="2200" dirty="0"/>
          </a:p>
        </p:txBody>
      </p:sp>
      <p:sp>
        <p:nvSpPr>
          <p:cNvPr id="3" name="Title 2">
            <a:extLst>
              <a:ext uri="{FF2B5EF4-FFF2-40B4-BE49-F238E27FC236}">
                <a16:creationId xmlns:a16="http://schemas.microsoft.com/office/drawing/2014/main" id="{893F6A87-6D31-44BC-B4C0-1142886C4D4D}"/>
              </a:ext>
            </a:extLst>
          </p:cNvPr>
          <p:cNvSpPr>
            <a:spLocks noGrp="1"/>
          </p:cNvSpPr>
          <p:nvPr>
            <p:ph type="title"/>
          </p:nvPr>
        </p:nvSpPr>
        <p:spPr/>
        <p:txBody>
          <a:bodyPr/>
          <a:lstStyle/>
          <a:p>
            <a:r>
              <a:rPr lang="en-AU" dirty="0"/>
              <a:t>Quick Select</a:t>
            </a:r>
          </a:p>
        </p:txBody>
      </p:sp>
    </p:spTree>
    <p:extLst>
      <p:ext uri="{BB962C8B-B14F-4D97-AF65-F5344CB8AC3E}">
        <p14:creationId xmlns:p14="http://schemas.microsoft.com/office/powerpoint/2010/main" val="37171481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F14297-7E4B-463A-A0EF-35E4D41985F8}"/>
              </a:ext>
            </a:extLst>
          </p:cNvPr>
          <p:cNvSpPr>
            <a:spLocks noGrp="1"/>
          </p:cNvSpPr>
          <p:nvPr>
            <p:ph type="title"/>
          </p:nvPr>
        </p:nvSpPr>
        <p:spPr/>
        <p:txBody>
          <a:bodyPr/>
          <a:lstStyle/>
          <a:p>
            <a:r>
              <a:rPr lang="en-AU" dirty="0"/>
              <a:t>Quick Select – Demo</a:t>
            </a:r>
          </a:p>
        </p:txBody>
      </p:sp>
      <p:sp>
        <p:nvSpPr>
          <p:cNvPr id="6" name="Content Placeholder 5">
            <a:extLst>
              <a:ext uri="{FF2B5EF4-FFF2-40B4-BE49-F238E27FC236}">
                <a16:creationId xmlns:a16="http://schemas.microsoft.com/office/drawing/2014/main" id="{00D8CE65-040F-4D36-8033-5AC08EE25822}"/>
              </a:ext>
            </a:extLst>
          </p:cNvPr>
          <p:cNvSpPr>
            <a:spLocks noGrp="1"/>
          </p:cNvSpPr>
          <p:nvPr>
            <p:ph idx="1"/>
          </p:nvPr>
        </p:nvSpPr>
        <p:spPr/>
        <p:txBody>
          <a:bodyPr/>
          <a:lstStyle/>
          <a:p>
            <a:pPr marL="0" indent="0">
              <a:buNone/>
            </a:pPr>
            <a:r>
              <a:rPr lang="en-AU" dirty="0"/>
              <a:t> </a:t>
            </a:r>
          </a:p>
        </p:txBody>
      </p:sp>
      <p:pic>
        <p:nvPicPr>
          <p:cNvPr id="7" name="Content Placeholder 4">
            <a:extLst>
              <a:ext uri="{FF2B5EF4-FFF2-40B4-BE49-F238E27FC236}">
                <a16:creationId xmlns:a16="http://schemas.microsoft.com/office/drawing/2014/main" id="{6EC5F0A0-F76C-4F03-864A-3A9FE5755740}"/>
              </a:ext>
            </a:extLst>
          </p:cNvPr>
          <p:cNvPicPr>
            <a:picLocks noChangeAspect="1"/>
          </p:cNvPicPr>
          <p:nvPr/>
        </p:nvPicPr>
        <p:blipFill>
          <a:blip r:embed="rId2"/>
          <a:stretch>
            <a:fillRect/>
          </a:stretch>
        </p:blipFill>
        <p:spPr>
          <a:xfrm>
            <a:off x="2531571" y="1012279"/>
            <a:ext cx="4080857" cy="3118941"/>
          </a:xfrm>
          <a:prstGeom prst="rect">
            <a:avLst/>
          </a:prstGeom>
          <a:solidFill>
            <a:srgbClr val="D9D9D9"/>
          </a:solidFill>
          <a:ln w="19050" cmpd="sng">
            <a:solidFill>
              <a:srgbClr val="000054"/>
            </a:solidFill>
          </a:ln>
        </p:spPr>
      </p:pic>
      <p:sp>
        <p:nvSpPr>
          <p:cNvPr id="8" name="Rectangle 7">
            <a:extLst>
              <a:ext uri="{FF2B5EF4-FFF2-40B4-BE49-F238E27FC236}">
                <a16:creationId xmlns:a16="http://schemas.microsoft.com/office/drawing/2014/main" id="{7404B1B1-1C74-4F41-8E35-8A84E1A166F4}"/>
              </a:ext>
            </a:extLst>
          </p:cNvPr>
          <p:cNvSpPr/>
          <p:nvPr/>
        </p:nvSpPr>
        <p:spPr>
          <a:xfrm>
            <a:off x="2447059" y="4147063"/>
            <a:ext cx="4314001" cy="369332"/>
          </a:xfrm>
          <a:prstGeom prst="rect">
            <a:avLst/>
          </a:prstGeom>
        </p:spPr>
        <p:txBody>
          <a:bodyPr wrap="none">
            <a:spAutoFit/>
          </a:bodyPr>
          <a:lstStyle/>
          <a:p>
            <a:r>
              <a:rPr lang="en-AU" dirty="0">
                <a:hlinkClick r:id="rId3"/>
              </a:rPr>
              <a:t>https://en.wikipedia.org/wiki/Quickselect</a:t>
            </a:r>
            <a:r>
              <a:rPr lang="en-AU" dirty="0"/>
              <a:t> </a:t>
            </a:r>
          </a:p>
        </p:txBody>
      </p:sp>
    </p:spTree>
    <p:extLst>
      <p:ext uri="{BB962C8B-B14F-4D97-AF65-F5344CB8AC3E}">
        <p14:creationId xmlns:p14="http://schemas.microsoft.com/office/powerpoint/2010/main" val="14032671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0CF3778-366B-4A86-9810-41569618F384}"/>
                  </a:ext>
                </a:extLst>
              </p:cNvPr>
              <p:cNvSpPr>
                <a:spLocks noGrp="1"/>
              </p:cNvSpPr>
              <p:nvPr>
                <p:ph idx="1"/>
              </p:nvPr>
            </p:nvSpPr>
            <p:spPr/>
            <p:txBody>
              <a:bodyPr/>
              <a:lstStyle/>
              <a:p>
                <a:r>
                  <a:rPr lang="en-AU" dirty="0">
                    <a:latin typeface="+mj-lt"/>
                  </a:rPr>
                  <a:t>Since we recur only for </a:t>
                </a:r>
                <a:r>
                  <a:rPr lang="en-AU" b="1" dirty="0">
                    <a:solidFill>
                      <a:schemeClr val="tx2"/>
                    </a:solidFill>
                    <a:latin typeface="+mj-lt"/>
                  </a:rPr>
                  <a:t>one subarray at a time </a:t>
                </a:r>
                <a:r>
                  <a:rPr lang="en-AU" dirty="0">
                    <a:latin typeface="+mj-lt"/>
                  </a:rPr>
                  <a:t>(instead of two as in Quick Sort), the time complexity reduces from O(</a:t>
                </a:r>
                <a:r>
                  <a:rPr lang="en-AU" dirty="0" err="1">
                    <a:latin typeface="+mj-lt"/>
                  </a:rPr>
                  <a:t>nlogn</a:t>
                </a:r>
                <a:r>
                  <a:rPr lang="en-AU" dirty="0">
                    <a:latin typeface="+mj-lt"/>
                  </a:rPr>
                  <a:t>) to O(n)</a:t>
                </a:r>
              </a:p>
              <a:p>
                <a:r>
                  <a:rPr lang="en-AU" b="1" dirty="0">
                    <a:latin typeface="+mj-lt"/>
                  </a:rPr>
                  <a:t>Worst case: </a:t>
                </a:r>
                <a14:m>
                  <m:oMath xmlns:m="http://schemas.openxmlformats.org/officeDocument/2006/math">
                    <m:r>
                      <m:rPr>
                        <m:sty m:val="p"/>
                      </m:rPr>
                      <a:rPr lang="en-AU" b="0" i="0" smtClean="0">
                        <a:latin typeface="Cambria Math" panose="02040503050406030204" pitchFamily="18" charset="0"/>
                      </a:rPr>
                      <m:t>O</m:t>
                    </m:r>
                    <m:r>
                      <a:rPr lang="en-AU" b="0" i="0" smtClean="0">
                        <a:latin typeface="Cambria Math" panose="02040503050406030204" pitchFamily="18" charset="0"/>
                      </a:rPr>
                      <m:t>(</m:t>
                    </m:r>
                    <m:sSup>
                      <m:sSupPr>
                        <m:ctrlPr>
                          <a:rPr lang="en-AU" b="0" i="1" smtClean="0">
                            <a:latin typeface="Cambria Math" panose="02040503050406030204" pitchFamily="18" charset="0"/>
                          </a:rPr>
                        </m:ctrlPr>
                      </m:sSupPr>
                      <m:e>
                        <m:r>
                          <m:rPr>
                            <m:sty m:val="p"/>
                          </m:rPr>
                          <a:rPr lang="en-AU" b="0" i="0" smtClean="0">
                            <a:latin typeface="Cambria Math" panose="02040503050406030204" pitchFamily="18" charset="0"/>
                          </a:rPr>
                          <m:t>n</m:t>
                        </m:r>
                      </m:e>
                      <m:sup>
                        <m:r>
                          <a:rPr lang="en-AU" b="0" i="0" smtClean="0">
                            <a:latin typeface="Cambria Math" panose="02040503050406030204" pitchFamily="18" charset="0"/>
                          </a:rPr>
                          <m:t>2</m:t>
                        </m:r>
                      </m:sup>
                    </m:sSup>
                    <m:r>
                      <a:rPr lang="en-AU" b="0" i="0" smtClean="0">
                        <a:latin typeface="Cambria Math" panose="02040503050406030204" pitchFamily="18" charset="0"/>
                      </a:rPr>
                      <m:t>)</m:t>
                    </m:r>
                  </m:oMath>
                </a14:m>
                <a:endParaRPr lang="en-AU" dirty="0">
                  <a:latin typeface="+mj-lt"/>
                </a:endParaRPr>
              </a:p>
            </p:txBody>
          </p:sp>
        </mc:Choice>
        <mc:Fallback xmlns="">
          <p:sp>
            <p:nvSpPr>
              <p:cNvPr id="2" name="Content Placeholder 1">
                <a:extLst>
                  <a:ext uri="{FF2B5EF4-FFF2-40B4-BE49-F238E27FC236}">
                    <a16:creationId xmlns:a16="http://schemas.microsoft.com/office/drawing/2014/main" id="{60CF3778-366B-4A86-9810-41569618F384}"/>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AU">
                    <a:noFill/>
                  </a:rPr>
                  <a:t> </a:t>
                </a:r>
              </a:p>
            </p:txBody>
          </p:sp>
        </mc:Fallback>
      </mc:AlternateContent>
      <p:sp>
        <p:nvSpPr>
          <p:cNvPr id="3" name="Title 2">
            <a:extLst>
              <a:ext uri="{FF2B5EF4-FFF2-40B4-BE49-F238E27FC236}">
                <a16:creationId xmlns:a16="http://schemas.microsoft.com/office/drawing/2014/main" id="{B795B91E-E7D6-4828-874F-7ED0CD9E0061}"/>
              </a:ext>
            </a:extLst>
          </p:cNvPr>
          <p:cNvSpPr>
            <a:spLocks noGrp="1"/>
          </p:cNvSpPr>
          <p:nvPr>
            <p:ph type="title"/>
          </p:nvPr>
        </p:nvSpPr>
        <p:spPr/>
        <p:txBody>
          <a:bodyPr/>
          <a:lstStyle/>
          <a:p>
            <a:r>
              <a:rPr lang="en-AU" dirty="0"/>
              <a:t>Quick Select – Analysis</a:t>
            </a:r>
          </a:p>
        </p:txBody>
      </p:sp>
    </p:spTree>
    <p:extLst>
      <p:ext uri="{BB962C8B-B14F-4D97-AF65-F5344CB8AC3E}">
        <p14:creationId xmlns:p14="http://schemas.microsoft.com/office/powerpoint/2010/main" val="4140544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05CB24-8810-4A29-B04E-D0481EB1DF2E}"/>
              </a:ext>
            </a:extLst>
          </p:cNvPr>
          <p:cNvSpPr>
            <a:spLocks noGrp="1"/>
          </p:cNvSpPr>
          <p:nvPr>
            <p:ph idx="1"/>
          </p:nvPr>
        </p:nvSpPr>
        <p:spPr/>
        <p:txBody>
          <a:bodyPr/>
          <a:lstStyle/>
          <a:p>
            <a:pPr marL="0" indent="0">
              <a:buNone/>
            </a:pPr>
            <a:r>
              <a:rPr lang="en-AU" dirty="0"/>
              <a:t> </a:t>
            </a:r>
          </a:p>
        </p:txBody>
      </p:sp>
      <p:sp>
        <p:nvSpPr>
          <p:cNvPr id="3" name="Title 2">
            <a:extLst>
              <a:ext uri="{FF2B5EF4-FFF2-40B4-BE49-F238E27FC236}">
                <a16:creationId xmlns:a16="http://schemas.microsoft.com/office/drawing/2014/main" id="{06395F84-5381-4E06-8C7F-1D357A623A16}"/>
              </a:ext>
            </a:extLst>
          </p:cNvPr>
          <p:cNvSpPr>
            <a:spLocks noGrp="1"/>
          </p:cNvSpPr>
          <p:nvPr>
            <p:ph type="title"/>
          </p:nvPr>
        </p:nvSpPr>
        <p:spPr/>
        <p:txBody>
          <a:bodyPr/>
          <a:lstStyle/>
          <a:p>
            <a:r>
              <a:rPr lang="en-AU" dirty="0"/>
              <a:t>Quick Sort – Reminder</a:t>
            </a:r>
          </a:p>
        </p:txBody>
      </p:sp>
      <p:pic>
        <p:nvPicPr>
          <p:cNvPr id="5" name="Picture 4">
            <a:extLst>
              <a:ext uri="{FF2B5EF4-FFF2-40B4-BE49-F238E27FC236}">
                <a16:creationId xmlns:a16="http://schemas.microsoft.com/office/drawing/2014/main" id="{0E5F577F-C750-46E8-A8B9-BB6BD53A3B39}"/>
              </a:ext>
            </a:extLst>
          </p:cNvPr>
          <p:cNvPicPr>
            <a:picLocks noChangeAspect="1"/>
          </p:cNvPicPr>
          <p:nvPr/>
        </p:nvPicPr>
        <p:blipFill>
          <a:blip r:embed="rId2"/>
          <a:stretch>
            <a:fillRect/>
          </a:stretch>
        </p:blipFill>
        <p:spPr>
          <a:xfrm>
            <a:off x="2485379" y="976975"/>
            <a:ext cx="4173242" cy="3189549"/>
          </a:xfrm>
          <a:prstGeom prst="rect">
            <a:avLst/>
          </a:prstGeom>
        </p:spPr>
      </p:pic>
      <p:sp>
        <p:nvSpPr>
          <p:cNvPr id="6" name="Rectangle 5">
            <a:extLst>
              <a:ext uri="{FF2B5EF4-FFF2-40B4-BE49-F238E27FC236}">
                <a16:creationId xmlns:a16="http://schemas.microsoft.com/office/drawing/2014/main" id="{8C2B2AE9-8D20-4E49-A349-5D0F03A223EC}"/>
              </a:ext>
            </a:extLst>
          </p:cNvPr>
          <p:cNvSpPr/>
          <p:nvPr/>
        </p:nvSpPr>
        <p:spPr>
          <a:xfrm>
            <a:off x="2562628" y="4240975"/>
            <a:ext cx="4095993" cy="369332"/>
          </a:xfrm>
          <a:prstGeom prst="rect">
            <a:avLst/>
          </a:prstGeom>
        </p:spPr>
        <p:txBody>
          <a:bodyPr wrap="none">
            <a:spAutoFit/>
          </a:bodyPr>
          <a:lstStyle/>
          <a:p>
            <a:r>
              <a:rPr lang="en-AU" dirty="0">
                <a:hlinkClick r:id="rId3"/>
              </a:rPr>
              <a:t>https://en.wikipedia.org/wiki/Quicksort</a:t>
            </a:r>
            <a:r>
              <a:rPr lang="en-AU" dirty="0"/>
              <a:t> </a:t>
            </a:r>
          </a:p>
        </p:txBody>
      </p:sp>
    </p:spTree>
    <p:extLst>
      <p:ext uri="{BB962C8B-B14F-4D97-AF65-F5344CB8AC3E}">
        <p14:creationId xmlns:p14="http://schemas.microsoft.com/office/powerpoint/2010/main" val="939521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E5A37-9B40-46E1-B610-EACA1A1DAAD2}"/>
              </a:ext>
            </a:extLst>
          </p:cNvPr>
          <p:cNvSpPr>
            <a:spLocks noGrp="1"/>
          </p:cNvSpPr>
          <p:nvPr>
            <p:ph type="title"/>
          </p:nvPr>
        </p:nvSpPr>
        <p:spPr/>
        <p:txBody>
          <a:bodyPr/>
          <a:lstStyle/>
          <a:p>
            <a:r>
              <a:rPr lang="en-US" dirty="0"/>
              <a:t>Decrease and Conquer approach</a:t>
            </a:r>
            <a:endParaRPr lang="en-GB" dirty="0"/>
          </a:p>
        </p:txBody>
      </p:sp>
      <p:sp>
        <p:nvSpPr>
          <p:cNvPr id="4" name="object 3">
            <a:extLst>
              <a:ext uri="{FF2B5EF4-FFF2-40B4-BE49-F238E27FC236}">
                <a16:creationId xmlns:a16="http://schemas.microsoft.com/office/drawing/2014/main" id="{25499D15-DA2F-400E-B3CB-5A4C446D8F79}"/>
              </a:ext>
            </a:extLst>
          </p:cNvPr>
          <p:cNvSpPr/>
          <p:nvPr/>
        </p:nvSpPr>
        <p:spPr>
          <a:xfrm>
            <a:off x="2464467" y="914347"/>
            <a:ext cx="4215066" cy="397420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602425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41071" y="2075753"/>
            <a:ext cx="6600061" cy="1145165"/>
          </a:xfrm>
        </p:spPr>
        <p:txBody>
          <a:bodyPr>
            <a:normAutofit fontScale="90000"/>
          </a:bodyPr>
          <a:lstStyle/>
          <a:p>
            <a:pPr defTabSz="685800" fontAlgn="base">
              <a:spcAft>
                <a:spcPct val="0"/>
              </a:spcAft>
              <a:defRPr/>
            </a:pPr>
            <a:r>
              <a:rPr lang="en-GB" dirty="0"/>
              <a:t>Extra topic:</a:t>
            </a:r>
            <a:br>
              <a:rPr lang="en-GB" dirty="0"/>
            </a:br>
            <a:r>
              <a:rPr lang="en-GB" dirty="0"/>
              <a:t>K-dimensional tree (K-d tree)</a:t>
            </a:r>
            <a:endParaRPr lang="en-AU" dirty="0">
              <a:effectLst/>
            </a:endParaRPr>
          </a:p>
        </p:txBody>
      </p:sp>
    </p:spTree>
    <p:extLst>
      <p:ext uri="{BB962C8B-B14F-4D97-AF65-F5344CB8AC3E}">
        <p14:creationId xmlns:p14="http://schemas.microsoft.com/office/powerpoint/2010/main" val="14239288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03E216-FBE8-4559-91D4-6E0C6FB82FF4}"/>
              </a:ext>
            </a:extLst>
          </p:cNvPr>
          <p:cNvSpPr>
            <a:spLocks noGrp="1"/>
          </p:cNvSpPr>
          <p:nvPr>
            <p:ph idx="1"/>
          </p:nvPr>
        </p:nvSpPr>
        <p:spPr/>
        <p:txBody>
          <a:bodyPr/>
          <a:lstStyle/>
          <a:p>
            <a:pPr>
              <a:lnSpc>
                <a:spcPct val="100000"/>
              </a:lnSpc>
            </a:pPr>
            <a:r>
              <a:rPr lang="en-GB" spc="-5" dirty="0"/>
              <a:t>K-dimensional tree (K-d tree) is </a:t>
            </a:r>
            <a:r>
              <a:rPr lang="en-GB" spc="-10" dirty="0"/>
              <a:t>a </a:t>
            </a:r>
            <a:r>
              <a:rPr lang="en-GB" b="1" dirty="0">
                <a:solidFill>
                  <a:schemeClr val="accent2"/>
                </a:solidFill>
              </a:rPr>
              <a:t>binary </a:t>
            </a:r>
            <a:r>
              <a:rPr lang="en-GB" b="1" spc="-10" dirty="0">
                <a:solidFill>
                  <a:schemeClr val="accent2"/>
                </a:solidFill>
              </a:rPr>
              <a:t>tree</a:t>
            </a:r>
            <a:r>
              <a:rPr lang="en-GB" spc="-10" dirty="0"/>
              <a:t>, </a:t>
            </a:r>
            <a:r>
              <a:rPr lang="en-GB" spc="-5" dirty="0"/>
              <a:t>specifically designed </a:t>
            </a:r>
            <a:r>
              <a:rPr lang="en-GB" spc="-20" dirty="0"/>
              <a:t>for </a:t>
            </a:r>
            <a:r>
              <a:rPr lang="en-GB" spc="-5" dirty="0"/>
              <a:t>spatial </a:t>
            </a:r>
            <a:r>
              <a:rPr lang="en-GB" spc="-10" dirty="0"/>
              <a:t>based indexing.</a:t>
            </a:r>
            <a:endParaRPr lang="en-GB" dirty="0"/>
          </a:p>
        </p:txBody>
      </p:sp>
      <p:sp>
        <p:nvSpPr>
          <p:cNvPr id="3" name="Title 2">
            <a:extLst>
              <a:ext uri="{FF2B5EF4-FFF2-40B4-BE49-F238E27FC236}">
                <a16:creationId xmlns:a16="http://schemas.microsoft.com/office/drawing/2014/main" id="{90F08EAF-3F02-478F-A59F-30EF30F7E4F4}"/>
              </a:ext>
            </a:extLst>
          </p:cNvPr>
          <p:cNvSpPr>
            <a:spLocks noGrp="1"/>
          </p:cNvSpPr>
          <p:nvPr>
            <p:ph type="title"/>
          </p:nvPr>
        </p:nvSpPr>
        <p:spPr/>
        <p:txBody>
          <a:bodyPr/>
          <a:lstStyle/>
          <a:p>
            <a:r>
              <a:rPr lang="en-US" dirty="0"/>
              <a:t>K-d tree</a:t>
            </a:r>
            <a:endParaRPr lang="en-GB" dirty="0"/>
          </a:p>
        </p:txBody>
      </p:sp>
      <p:pic>
        <p:nvPicPr>
          <p:cNvPr id="4" name="Picture 3">
            <a:extLst>
              <a:ext uri="{FF2B5EF4-FFF2-40B4-BE49-F238E27FC236}">
                <a16:creationId xmlns:a16="http://schemas.microsoft.com/office/drawing/2014/main" id="{D29101A9-7031-4443-973B-0CD4648E1C92}"/>
              </a:ext>
            </a:extLst>
          </p:cNvPr>
          <p:cNvPicPr>
            <a:picLocks noChangeAspect="1"/>
          </p:cNvPicPr>
          <p:nvPr/>
        </p:nvPicPr>
        <p:blipFill>
          <a:blip r:embed="rId2"/>
          <a:stretch>
            <a:fillRect/>
          </a:stretch>
        </p:blipFill>
        <p:spPr>
          <a:xfrm>
            <a:off x="396240" y="1737780"/>
            <a:ext cx="8195310" cy="2903169"/>
          </a:xfrm>
          <a:prstGeom prst="rect">
            <a:avLst/>
          </a:prstGeom>
        </p:spPr>
      </p:pic>
    </p:spTree>
    <p:extLst>
      <p:ext uri="{BB962C8B-B14F-4D97-AF65-F5344CB8AC3E}">
        <p14:creationId xmlns:p14="http://schemas.microsoft.com/office/powerpoint/2010/main" val="4106208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4AE811-1C4F-43D1-978D-8045425D0BFB}"/>
              </a:ext>
            </a:extLst>
          </p:cNvPr>
          <p:cNvSpPr>
            <a:spLocks noGrp="1"/>
          </p:cNvSpPr>
          <p:nvPr>
            <p:ph type="title"/>
          </p:nvPr>
        </p:nvSpPr>
        <p:spPr/>
        <p:txBody>
          <a:bodyPr/>
          <a:lstStyle/>
          <a:p>
            <a:r>
              <a:rPr lang="en-US" dirty="0"/>
              <a:t>Balanced K-d tree</a:t>
            </a:r>
            <a:endParaRPr lang="en-GB" dirty="0"/>
          </a:p>
        </p:txBody>
      </p:sp>
      <p:pic>
        <p:nvPicPr>
          <p:cNvPr id="4" name="Picture 3">
            <a:extLst>
              <a:ext uri="{FF2B5EF4-FFF2-40B4-BE49-F238E27FC236}">
                <a16:creationId xmlns:a16="http://schemas.microsoft.com/office/drawing/2014/main" id="{6666945C-2B6E-4434-BD12-7EEEAB7DC547}"/>
              </a:ext>
            </a:extLst>
          </p:cNvPr>
          <p:cNvPicPr>
            <a:picLocks noChangeAspect="1"/>
          </p:cNvPicPr>
          <p:nvPr/>
        </p:nvPicPr>
        <p:blipFill>
          <a:blip r:embed="rId2"/>
          <a:stretch>
            <a:fillRect/>
          </a:stretch>
        </p:blipFill>
        <p:spPr>
          <a:xfrm>
            <a:off x="1243965" y="1222363"/>
            <a:ext cx="6656070" cy="2812945"/>
          </a:xfrm>
          <a:prstGeom prst="rect">
            <a:avLst/>
          </a:prstGeom>
        </p:spPr>
      </p:pic>
      <p:sp>
        <p:nvSpPr>
          <p:cNvPr id="5" name="Rectangle 4">
            <a:extLst>
              <a:ext uri="{FF2B5EF4-FFF2-40B4-BE49-F238E27FC236}">
                <a16:creationId xmlns:a16="http://schemas.microsoft.com/office/drawing/2014/main" id="{264011B3-BE87-4249-9828-FEC4ACBC5C2A}"/>
              </a:ext>
            </a:extLst>
          </p:cNvPr>
          <p:cNvSpPr/>
          <p:nvPr/>
        </p:nvSpPr>
        <p:spPr>
          <a:xfrm>
            <a:off x="1933575" y="3985815"/>
            <a:ext cx="5276850" cy="830997"/>
          </a:xfrm>
          <a:prstGeom prst="rect">
            <a:avLst/>
          </a:prstGeom>
        </p:spPr>
        <p:txBody>
          <a:bodyPr wrap="square">
            <a:spAutoFit/>
          </a:bodyPr>
          <a:lstStyle/>
          <a:p>
            <a:pPr marL="12700" algn="ctr">
              <a:lnSpc>
                <a:spcPct val="100000"/>
              </a:lnSpc>
              <a:spcBef>
                <a:spcPts val="90"/>
              </a:spcBef>
            </a:pPr>
            <a:r>
              <a:rPr lang="en-GB" sz="2400" spc="-10" dirty="0">
                <a:cs typeface="Arial"/>
              </a:rPr>
              <a:t>Example </a:t>
            </a:r>
            <a:r>
              <a:rPr lang="en-GB" sz="2400" spc="-5" dirty="0">
                <a:cs typeface="Arial"/>
              </a:rPr>
              <a:t>of </a:t>
            </a:r>
            <a:r>
              <a:rPr lang="en-GB" sz="2400" spc="-10" dirty="0">
                <a:cs typeface="Arial"/>
              </a:rPr>
              <a:t>a </a:t>
            </a:r>
            <a:r>
              <a:rPr lang="en-GB" sz="2400" spc="-5" dirty="0">
                <a:cs typeface="Arial"/>
              </a:rPr>
              <a:t>balanced, full </a:t>
            </a:r>
            <a:r>
              <a:rPr lang="en-GB" sz="2400" dirty="0">
                <a:cs typeface="Arial"/>
              </a:rPr>
              <a:t>binary </a:t>
            </a:r>
            <a:r>
              <a:rPr lang="en-GB" sz="2400" spc="-5" dirty="0">
                <a:cs typeface="Arial"/>
              </a:rPr>
              <a:t>search</a:t>
            </a:r>
            <a:r>
              <a:rPr lang="en-GB" sz="2400" spc="-30" dirty="0">
                <a:cs typeface="Arial"/>
              </a:rPr>
              <a:t> </a:t>
            </a:r>
            <a:r>
              <a:rPr lang="en-GB" sz="2400" spc="-10" dirty="0">
                <a:cs typeface="Arial"/>
              </a:rPr>
              <a:t>tree</a:t>
            </a:r>
            <a:endParaRPr lang="en-GB" sz="2400" dirty="0">
              <a:cs typeface="Arial"/>
            </a:endParaRPr>
          </a:p>
        </p:txBody>
      </p:sp>
    </p:spTree>
    <p:extLst>
      <p:ext uri="{BB962C8B-B14F-4D97-AF65-F5344CB8AC3E}">
        <p14:creationId xmlns:p14="http://schemas.microsoft.com/office/powerpoint/2010/main" val="11159652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45E2D-5154-4AB4-93EE-79389385DB36}"/>
              </a:ext>
            </a:extLst>
          </p:cNvPr>
          <p:cNvSpPr>
            <a:spLocks noGrp="1"/>
          </p:cNvSpPr>
          <p:nvPr>
            <p:ph type="title"/>
          </p:nvPr>
        </p:nvSpPr>
        <p:spPr/>
        <p:txBody>
          <a:bodyPr/>
          <a:lstStyle/>
          <a:p>
            <a:r>
              <a:rPr lang="en-US" dirty="0"/>
              <a:t>K-d tree</a:t>
            </a:r>
            <a:endParaRPr lang="en-GB" dirty="0"/>
          </a:p>
        </p:txBody>
      </p:sp>
      <p:pic>
        <p:nvPicPr>
          <p:cNvPr id="4" name="Picture 3">
            <a:extLst>
              <a:ext uri="{FF2B5EF4-FFF2-40B4-BE49-F238E27FC236}">
                <a16:creationId xmlns:a16="http://schemas.microsoft.com/office/drawing/2014/main" id="{49FFCDBC-4863-41AB-90A9-2B5AEF69C009}"/>
              </a:ext>
            </a:extLst>
          </p:cNvPr>
          <p:cNvPicPr>
            <a:picLocks noChangeAspect="1"/>
          </p:cNvPicPr>
          <p:nvPr/>
        </p:nvPicPr>
        <p:blipFill>
          <a:blip r:embed="rId2"/>
          <a:stretch>
            <a:fillRect/>
          </a:stretch>
        </p:blipFill>
        <p:spPr>
          <a:xfrm>
            <a:off x="121921" y="1031711"/>
            <a:ext cx="3946601" cy="2527663"/>
          </a:xfrm>
          <a:prstGeom prst="rect">
            <a:avLst/>
          </a:prstGeom>
        </p:spPr>
      </p:pic>
      <p:sp>
        <p:nvSpPr>
          <p:cNvPr id="7" name="Rectangle 6">
            <a:extLst>
              <a:ext uri="{FF2B5EF4-FFF2-40B4-BE49-F238E27FC236}">
                <a16:creationId xmlns:a16="http://schemas.microsoft.com/office/drawing/2014/main" id="{5EEEEF57-28AF-4028-ACBD-BBC1A811E8E5}"/>
              </a:ext>
            </a:extLst>
          </p:cNvPr>
          <p:cNvSpPr/>
          <p:nvPr/>
        </p:nvSpPr>
        <p:spPr>
          <a:xfrm>
            <a:off x="4068522" y="1031711"/>
            <a:ext cx="4953557" cy="3885679"/>
          </a:xfrm>
          <a:prstGeom prst="rect">
            <a:avLst/>
          </a:prstGeom>
        </p:spPr>
        <p:txBody>
          <a:bodyPr wrap="square">
            <a:spAutoFit/>
          </a:bodyPr>
          <a:lstStyle/>
          <a:p>
            <a:pPr marL="298450" indent="-285750">
              <a:lnSpc>
                <a:spcPct val="100000"/>
              </a:lnSpc>
              <a:spcBef>
                <a:spcPts val="270"/>
              </a:spcBef>
              <a:buFont typeface="Arial" panose="020B0604020202020204" pitchFamily="34" charset="0"/>
              <a:buChar char="•"/>
            </a:pPr>
            <a:r>
              <a:rPr lang="en-GB" dirty="0"/>
              <a:t>Organised </a:t>
            </a:r>
            <a:r>
              <a:rPr lang="en-GB" b="1" dirty="0">
                <a:solidFill>
                  <a:schemeClr val="accent2"/>
                </a:solidFill>
              </a:rPr>
              <a:t>similarly to BST</a:t>
            </a:r>
            <a:r>
              <a:rPr lang="en-GB" dirty="0"/>
              <a:t>, left subtree less than parent node, right subtree greater than.</a:t>
            </a:r>
          </a:p>
          <a:p>
            <a:pPr marL="298450" indent="-285750">
              <a:lnSpc>
                <a:spcPct val="100000"/>
              </a:lnSpc>
              <a:spcBef>
                <a:spcPts val="270"/>
              </a:spcBef>
              <a:buFont typeface="Arial" panose="020B0604020202020204" pitchFamily="34" charset="0"/>
              <a:buChar char="•"/>
            </a:pPr>
            <a:r>
              <a:rPr lang="en-GB" dirty="0"/>
              <a:t>What about the two or more dimensions? </a:t>
            </a:r>
          </a:p>
          <a:p>
            <a:pPr marL="755650" lvl="1" indent="-285750">
              <a:spcBef>
                <a:spcPts val="270"/>
              </a:spcBef>
              <a:buFont typeface="Arial" panose="020B0604020202020204" pitchFamily="34" charset="0"/>
              <a:buChar char="•"/>
            </a:pPr>
            <a:r>
              <a:rPr lang="en-GB" dirty="0"/>
              <a:t>Each level, split by x or y dimensions (for 2D)</a:t>
            </a:r>
          </a:p>
          <a:p>
            <a:pPr marL="755650" lvl="1" indent="-285750">
              <a:spcBef>
                <a:spcPts val="270"/>
              </a:spcBef>
              <a:buFont typeface="Arial" panose="020B0604020202020204" pitchFamily="34" charset="0"/>
              <a:buChar char="•"/>
            </a:pPr>
            <a:r>
              <a:rPr lang="en-GB" dirty="0"/>
              <a:t>For a node, if split on x-dimension, its left subtree has x-dim values less than it, its right subtree has x-dim values greater</a:t>
            </a:r>
          </a:p>
          <a:p>
            <a:pPr marL="755650" lvl="1" indent="-285750">
              <a:spcBef>
                <a:spcPts val="270"/>
              </a:spcBef>
              <a:buFont typeface="Arial" panose="020B0604020202020204" pitchFamily="34" charset="0"/>
              <a:buChar char="•"/>
            </a:pPr>
            <a:r>
              <a:rPr lang="en-GB" dirty="0"/>
              <a:t>Similarly for a node split on y-dimension (determine on y-dim values)</a:t>
            </a:r>
          </a:p>
          <a:p>
            <a:pPr marL="298450" indent="-285750">
              <a:lnSpc>
                <a:spcPct val="100000"/>
              </a:lnSpc>
              <a:spcBef>
                <a:spcPts val="270"/>
              </a:spcBef>
              <a:buFont typeface="Arial" panose="020B0604020202020204" pitchFamily="34" charset="0"/>
              <a:buChar char="•"/>
            </a:pPr>
            <a:r>
              <a:rPr lang="en-GB" dirty="0"/>
              <a:t>Splitting dimension </a:t>
            </a:r>
            <a:r>
              <a:rPr lang="en-GB" b="1" dirty="0">
                <a:solidFill>
                  <a:schemeClr val="accent2"/>
                </a:solidFill>
              </a:rPr>
              <a:t>alternate</a:t>
            </a:r>
            <a:endParaRPr lang="en-GB" dirty="0"/>
          </a:p>
        </p:txBody>
      </p:sp>
    </p:spTree>
    <p:extLst>
      <p:ext uri="{BB962C8B-B14F-4D97-AF65-F5344CB8AC3E}">
        <p14:creationId xmlns:p14="http://schemas.microsoft.com/office/powerpoint/2010/main" val="424382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46071E-5827-461A-ADE3-4A403E82ED0B}"/>
              </a:ext>
            </a:extLst>
          </p:cNvPr>
          <p:cNvSpPr>
            <a:spLocks noGrp="1"/>
          </p:cNvSpPr>
          <p:nvPr>
            <p:ph idx="1"/>
          </p:nvPr>
        </p:nvSpPr>
        <p:spPr/>
        <p:txBody>
          <a:bodyPr/>
          <a:lstStyle/>
          <a:p>
            <a:pPr marL="0" indent="0">
              <a:lnSpc>
                <a:spcPct val="100000"/>
              </a:lnSpc>
              <a:spcBef>
                <a:spcPts val="735"/>
              </a:spcBef>
              <a:buNone/>
            </a:pPr>
            <a:r>
              <a:rPr lang="en-GB" sz="1800" spc="-5" dirty="0"/>
              <a:t>Set of points </a:t>
            </a:r>
            <a:r>
              <a:rPr lang="en-GB" sz="1800" spc="-15" dirty="0"/>
              <a:t>given </a:t>
            </a:r>
            <a:r>
              <a:rPr lang="en-GB" sz="1800" spc="-5" dirty="0"/>
              <a:t>at </a:t>
            </a:r>
            <a:r>
              <a:rPr lang="en-GB" sz="1800" dirty="0"/>
              <a:t>start, </a:t>
            </a:r>
            <a:r>
              <a:rPr lang="en-GB" sz="1800" spc="-10" dirty="0"/>
              <a:t>need </a:t>
            </a:r>
            <a:r>
              <a:rPr lang="en-GB" sz="1800" spc="-5" dirty="0"/>
              <a:t>to construct</a:t>
            </a:r>
            <a:r>
              <a:rPr lang="en-GB" sz="1800" spc="5" dirty="0"/>
              <a:t> </a:t>
            </a:r>
            <a:r>
              <a:rPr lang="en-GB" sz="1800" spc="-10" dirty="0"/>
              <a:t>tree. </a:t>
            </a:r>
            <a:r>
              <a:rPr lang="en-GB" sz="1800" spc="-25" dirty="0"/>
              <a:t>We </a:t>
            </a:r>
            <a:r>
              <a:rPr lang="en-GB" sz="1800" spc="-5" dirty="0"/>
              <a:t>aim to </a:t>
            </a:r>
            <a:r>
              <a:rPr lang="en-GB" sz="1800" spc="-20" dirty="0"/>
              <a:t>have </a:t>
            </a:r>
            <a:r>
              <a:rPr lang="en-GB" sz="1800" spc="-10" dirty="0"/>
              <a:t>build </a:t>
            </a:r>
            <a:r>
              <a:rPr lang="en-GB" sz="1800" spc="-5" dirty="0"/>
              <a:t>tree according to properties, </a:t>
            </a:r>
            <a:r>
              <a:rPr lang="en-GB" sz="1800" spc="-15" dirty="0"/>
              <a:t>but </a:t>
            </a:r>
            <a:r>
              <a:rPr lang="en-GB" sz="1800" spc="-5" dirty="0"/>
              <a:t>aim to </a:t>
            </a:r>
            <a:r>
              <a:rPr lang="en-GB" sz="1800" spc="-20" dirty="0"/>
              <a:t>have </a:t>
            </a:r>
            <a:r>
              <a:rPr lang="en-GB" sz="1800" spc="-5" dirty="0"/>
              <a:t>tree </a:t>
            </a:r>
            <a:r>
              <a:rPr lang="en-GB" sz="1800" b="1" spc="-5" dirty="0">
                <a:solidFill>
                  <a:schemeClr val="accent2"/>
                </a:solidFill>
              </a:rPr>
              <a:t>balanced</a:t>
            </a:r>
            <a:r>
              <a:rPr lang="en-GB" sz="1800" spc="-5" dirty="0"/>
              <a:t>.</a:t>
            </a:r>
            <a:r>
              <a:rPr lang="en-GB" sz="1800" dirty="0"/>
              <a:t> </a:t>
            </a:r>
          </a:p>
          <a:p>
            <a:pPr marL="457200" marR="5080" indent="-457200">
              <a:lnSpc>
                <a:spcPct val="102600"/>
              </a:lnSpc>
              <a:spcBef>
                <a:spcPts val="595"/>
              </a:spcBef>
              <a:buFont typeface="+mj-lt"/>
              <a:buAutoNum type="arabicPeriod"/>
            </a:pPr>
            <a:r>
              <a:rPr lang="en-GB" sz="1800" spc="-15" dirty="0"/>
              <a:t>Pick </a:t>
            </a:r>
            <a:r>
              <a:rPr lang="en-GB" sz="1800" spc="-10" dirty="0"/>
              <a:t>a </a:t>
            </a:r>
            <a:r>
              <a:rPr lang="en-GB" sz="1800" spc="-5" dirty="0"/>
              <a:t>dimension to initially split </a:t>
            </a:r>
            <a:r>
              <a:rPr lang="en-GB" sz="1800" spc="-10" dirty="0"/>
              <a:t>on (e.g.,</a:t>
            </a:r>
            <a:r>
              <a:rPr lang="en-GB" sz="1800" spc="10" dirty="0"/>
              <a:t> </a:t>
            </a:r>
            <a:r>
              <a:rPr lang="en-GB" sz="1800" spc="-5" dirty="0"/>
              <a:t>x-dim)</a:t>
            </a:r>
            <a:r>
              <a:rPr lang="en-GB" sz="1800" dirty="0"/>
              <a:t> </a:t>
            </a:r>
          </a:p>
          <a:p>
            <a:pPr marL="457200" marR="5080" indent="-457200">
              <a:lnSpc>
                <a:spcPct val="102600"/>
              </a:lnSpc>
              <a:spcBef>
                <a:spcPts val="595"/>
              </a:spcBef>
              <a:buFont typeface="+mj-lt"/>
              <a:buAutoNum type="arabicPeriod"/>
            </a:pPr>
            <a:r>
              <a:rPr lang="en-GB" sz="1800" spc="-5" dirty="0"/>
              <a:t>Order points in x-dim, </a:t>
            </a:r>
            <a:r>
              <a:rPr lang="en-GB" sz="1800" spc="-10" dirty="0"/>
              <a:t>and </a:t>
            </a:r>
            <a:r>
              <a:rPr lang="en-GB" sz="1800" spc="-5" dirty="0"/>
              <a:t>choose </a:t>
            </a:r>
            <a:r>
              <a:rPr lang="en-GB" sz="1800" spc="-10" dirty="0"/>
              <a:t>median </a:t>
            </a:r>
            <a:r>
              <a:rPr lang="en-GB" sz="1800" spc="-5" dirty="0"/>
              <a:t>point - </a:t>
            </a:r>
            <a:r>
              <a:rPr lang="en-GB" sz="1800" b="1" i="1" spc="-5" dirty="0"/>
              <a:t>this </a:t>
            </a:r>
            <a:r>
              <a:rPr lang="en-GB" sz="1800" b="1" i="1" spc="-10" dirty="0"/>
              <a:t>forms </a:t>
            </a:r>
            <a:r>
              <a:rPr lang="en-GB" sz="1800" b="1" i="1" spc="-5" dirty="0"/>
              <a:t>our root</a:t>
            </a:r>
            <a:r>
              <a:rPr lang="en-GB" sz="1800" b="1" i="1" spc="-10" dirty="0"/>
              <a:t> node</a:t>
            </a:r>
            <a:r>
              <a:rPr lang="en-GB" sz="1800" spc="-10" dirty="0"/>
              <a:t>.</a:t>
            </a:r>
            <a:r>
              <a:rPr lang="en-GB" sz="1800" dirty="0"/>
              <a:t> </a:t>
            </a:r>
          </a:p>
          <a:p>
            <a:pPr marL="457200" marR="5080" indent="-457200">
              <a:lnSpc>
                <a:spcPct val="102600"/>
              </a:lnSpc>
              <a:spcBef>
                <a:spcPts val="595"/>
              </a:spcBef>
              <a:buFont typeface="+mj-lt"/>
              <a:buAutoNum type="arabicPeriod"/>
            </a:pPr>
            <a:r>
              <a:rPr lang="en-GB" sz="1800" spc="-5" dirty="0"/>
              <a:t>Partition rest of points according to those </a:t>
            </a:r>
            <a:r>
              <a:rPr lang="en-GB" sz="1800" spc="-10" dirty="0"/>
              <a:t>having x-values </a:t>
            </a:r>
            <a:r>
              <a:rPr lang="en-GB" sz="1800" spc="-5" dirty="0"/>
              <a:t>less than root, </a:t>
            </a:r>
            <a:r>
              <a:rPr lang="en-GB" sz="1800" spc="-10" dirty="0"/>
              <a:t>and </a:t>
            </a:r>
            <a:r>
              <a:rPr lang="en-GB" sz="1800" spc="-5" dirty="0"/>
              <a:t>those </a:t>
            </a:r>
            <a:r>
              <a:rPr lang="en-GB" sz="1800" spc="-10" dirty="0"/>
              <a:t>greater </a:t>
            </a:r>
            <a:r>
              <a:rPr lang="en-GB" sz="1800" spc="-5" dirty="0"/>
              <a:t>than root.</a:t>
            </a:r>
            <a:r>
              <a:rPr lang="en-GB" sz="1800" dirty="0"/>
              <a:t> </a:t>
            </a:r>
          </a:p>
          <a:p>
            <a:pPr marL="457200" marR="5080" indent="-457200">
              <a:lnSpc>
                <a:spcPct val="102600"/>
              </a:lnSpc>
              <a:spcBef>
                <a:spcPts val="595"/>
              </a:spcBef>
              <a:buFont typeface="+mj-lt"/>
              <a:buAutoNum type="arabicPeriod"/>
            </a:pPr>
            <a:r>
              <a:rPr lang="en-GB" sz="1800" spc="-20" dirty="0"/>
              <a:t>For </a:t>
            </a:r>
            <a:r>
              <a:rPr lang="en-GB" sz="1800" spc="-10" dirty="0"/>
              <a:t>each </a:t>
            </a:r>
            <a:r>
              <a:rPr lang="en-GB" sz="1800" dirty="0"/>
              <a:t>partition, </a:t>
            </a:r>
            <a:r>
              <a:rPr lang="en-GB" sz="1800" spc="-10" dirty="0"/>
              <a:t>go </a:t>
            </a:r>
            <a:r>
              <a:rPr lang="en-GB" sz="1800" spc="-15" dirty="0"/>
              <a:t>back </a:t>
            </a:r>
            <a:r>
              <a:rPr lang="en-GB" sz="1800" spc="-5" dirty="0"/>
              <a:t>to </a:t>
            </a:r>
            <a:r>
              <a:rPr lang="en-GB" sz="1800" b="1" i="1" spc="-5" dirty="0"/>
              <a:t>step 2</a:t>
            </a:r>
            <a:r>
              <a:rPr lang="en-GB" sz="1800" spc="-5" dirty="0"/>
              <a:t>, </a:t>
            </a:r>
            <a:r>
              <a:rPr lang="en-GB" sz="1800" spc="-15" dirty="0"/>
              <a:t>but now </a:t>
            </a:r>
            <a:r>
              <a:rPr lang="en-GB" sz="1800" b="1" i="1" spc="-5" dirty="0"/>
              <a:t>split </a:t>
            </a:r>
            <a:r>
              <a:rPr lang="en-GB" sz="1800" b="1" i="1" spc="-10" dirty="0"/>
              <a:t>on </a:t>
            </a:r>
            <a:r>
              <a:rPr lang="en-GB" sz="1800" b="1" i="1" spc="-5" dirty="0"/>
              <a:t>y-dim</a:t>
            </a:r>
            <a:r>
              <a:rPr lang="en-GB" sz="1800" spc="-5" dirty="0"/>
              <a:t>. </a:t>
            </a:r>
            <a:r>
              <a:rPr lang="en-GB" sz="1800" spc="-20" dirty="0"/>
              <a:t>For </a:t>
            </a:r>
            <a:r>
              <a:rPr lang="en-GB" sz="1800" spc="-5" dirty="0"/>
              <a:t>each selected as </a:t>
            </a:r>
            <a:r>
              <a:rPr lang="en-GB" sz="1800" spc="-10" dirty="0"/>
              <a:t>median </a:t>
            </a:r>
            <a:r>
              <a:rPr lang="en-GB" sz="1800" spc="-5" dirty="0"/>
              <a:t>in the </a:t>
            </a:r>
            <a:r>
              <a:rPr lang="en-GB" sz="1800" spc="-10" dirty="0"/>
              <a:t>two </a:t>
            </a:r>
            <a:r>
              <a:rPr lang="en-GB" sz="1800" spc="-5" dirty="0"/>
              <a:t>partitions, </a:t>
            </a:r>
            <a:r>
              <a:rPr lang="en-GB" sz="1800" spc="-15" dirty="0"/>
              <a:t>they </a:t>
            </a:r>
            <a:r>
              <a:rPr lang="en-GB" sz="1800" spc="-10" dirty="0"/>
              <a:t>form </a:t>
            </a:r>
            <a:r>
              <a:rPr lang="en-GB" sz="1800" spc="-5" dirty="0"/>
              <a:t>the left </a:t>
            </a:r>
            <a:r>
              <a:rPr lang="en-GB" sz="1800" spc="-10" dirty="0"/>
              <a:t>and </a:t>
            </a:r>
            <a:r>
              <a:rPr lang="en-GB" sz="1800" spc="-5" dirty="0"/>
              <a:t>right children.</a:t>
            </a:r>
            <a:r>
              <a:rPr lang="en-GB" sz="1800" dirty="0"/>
              <a:t> </a:t>
            </a:r>
          </a:p>
          <a:p>
            <a:pPr marL="457200" marR="5080" indent="-457200">
              <a:lnSpc>
                <a:spcPct val="102600"/>
              </a:lnSpc>
              <a:spcBef>
                <a:spcPts val="595"/>
              </a:spcBef>
              <a:buFont typeface="+mj-lt"/>
              <a:buAutoNum type="arabicPeriod"/>
            </a:pPr>
            <a:r>
              <a:rPr lang="en-GB" sz="1800" spc="-5" dirty="0"/>
              <a:t>Repeat alternating split dimension until remaining </a:t>
            </a:r>
            <a:r>
              <a:rPr lang="en-GB" sz="1800" dirty="0"/>
              <a:t>partitions </a:t>
            </a:r>
            <a:r>
              <a:rPr lang="en-GB" sz="1800" spc="-5" dirty="0"/>
              <a:t>are empty or contain </a:t>
            </a:r>
            <a:r>
              <a:rPr lang="en-GB" sz="1800" spc="-10" dirty="0"/>
              <a:t>one </a:t>
            </a:r>
            <a:r>
              <a:rPr lang="en-GB" sz="1800" spc="-5" dirty="0"/>
              <a:t>point - these singleton point </a:t>
            </a:r>
            <a:r>
              <a:rPr lang="en-GB" sz="1800" dirty="0"/>
              <a:t>partitions</a:t>
            </a:r>
            <a:r>
              <a:rPr lang="en-GB" sz="1800" spc="-45" dirty="0"/>
              <a:t> </a:t>
            </a:r>
            <a:r>
              <a:rPr lang="en-GB" sz="1800" spc="-10" dirty="0"/>
              <a:t>form </a:t>
            </a:r>
            <a:r>
              <a:rPr lang="en-GB" sz="1800" spc="-5" dirty="0"/>
              <a:t>the </a:t>
            </a:r>
            <a:r>
              <a:rPr lang="en-GB" sz="1800" spc="-15" dirty="0"/>
              <a:t>leaves. </a:t>
            </a:r>
            <a:r>
              <a:rPr lang="en-GB" sz="1800" spc="-10" dirty="0"/>
              <a:t>Empty </a:t>
            </a:r>
            <a:r>
              <a:rPr lang="en-GB" sz="1800" dirty="0"/>
              <a:t>partitions </a:t>
            </a:r>
            <a:r>
              <a:rPr lang="en-GB" sz="1800" spc="-15" dirty="0"/>
              <a:t>we </a:t>
            </a:r>
            <a:r>
              <a:rPr lang="en-GB" sz="1800" spc="-5" dirty="0"/>
              <a:t>don’t </a:t>
            </a:r>
            <a:r>
              <a:rPr lang="en-GB" sz="1800" spc="-10" dirty="0"/>
              <a:t>need </a:t>
            </a:r>
            <a:r>
              <a:rPr lang="en-GB" sz="1800" spc="-5" dirty="0"/>
              <a:t>to </a:t>
            </a:r>
            <a:r>
              <a:rPr lang="en-GB" sz="1800" spc="-10" dirty="0"/>
              <a:t>do</a:t>
            </a:r>
            <a:r>
              <a:rPr lang="en-GB" sz="1800" spc="90" dirty="0"/>
              <a:t> </a:t>
            </a:r>
            <a:r>
              <a:rPr lang="en-GB" sz="1800" spc="-10" dirty="0"/>
              <a:t>anything.</a:t>
            </a:r>
            <a:endParaRPr lang="en-GB" sz="1800" dirty="0"/>
          </a:p>
        </p:txBody>
      </p:sp>
      <p:sp>
        <p:nvSpPr>
          <p:cNvPr id="3" name="Title 2">
            <a:extLst>
              <a:ext uri="{FF2B5EF4-FFF2-40B4-BE49-F238E27FC236}">
                <a16:creationId xmlns:a16="http://schemas.microsoft.com/office/drawing/2014/main" id="{6F8376B4-2D9E-49D3-859C-D732D5E8F59F}"/>
              </a:ext>
            </a:extLst>
          </p:cNvPr>
          <p:cNvSpPr>
            <a:spLocks noGrp="1"/>
          </p:cNvSpPr>
          <p:nvPr>
            <p:ph type="title"/>
          </p:nvPr>
        </p:nvSpPr>
        <p:spPr/>
        <p:txBody>
          <a:bodyPr/>
          <a:lstStyle/>
          <a:p>
            <a:r>
              <a:rPr lang="en-US" dirty="0"/>
              <a:t>K-d tree construction</a:t>
            </a:r>
            <a:endParaRPr lang="en-GB" dirty="0"/>
          </a:p>
        </p:txBody>
      </p:sp>
    </p:spTree>
    <p:extLst>
      <p:ext uri="{BB962C8B-B14F-4D97-AF65-F5344CB8AC3E}">
        <p14:creationId xmlns:p14="http://schemas.microsoft.com/office/powerpoint/2010/main" val="393093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8376B4-2D9E-49D3-859C-D732D5E8F59F}"/>
              </a:ext>
            </a:extLst>
          </p:cNvPr>
          <p:cNvSpPr>
            <a:spLocks noGrp="1"/>
          </p:cNvSpPr>
          <p:nvPr>
            <p:ph type="title"/>
          </p:nvPr>
        </p:nvSpPr>
        <p:spPr/>
        <p:txBody>
          <a:bodyPr/>
          <a:lstStyle/>
          <a:p>
            <a:r>
              <a:rPr lang="en-US" dirty="0"/>
              <a:t>K-d tree construction</a:t>
            </a:r>
            <a:endParaRPr lang="en-GB" dirty="0"/>
          </a:p>
        </p:txBody>
      </p:sp>
      <p:sp>
        <p:nvSpPr>
          <p:cNvPr id="4" name="object 3">
            <a:extLst>
              <a:ext uri="{FF2B5EF4-FFF2-40B4-BE49-F238E27FC236}">
                <a16:creationId xmlns:a16="http://schemas.microsoft.com/office/drawing/2014/main" id="{59EF0F14-C96D-42F6-B65D-927DD4BA7D0D}"/>
              </a:ext>
            </a:extLst>
          </p:cNvPr>
          <p:cNvSpPr txBox="1"/>
          <p:nvPr/>
        </p:nvSpPr>
        <p:spPr>
          <a:xfrm>
            <a:off x="560184" y="1019694"/>
            <a:ext cx="3657486" cy="380873"/>
          </a:xfrm>
          <a:prstGeom prst="rect">
            <a:avLst/>
          </a:prstGeom>
        </p:spPr>
        <p:txBody>
          <a:bodyPr vert="horz" wrap="square" lIns="0" tIns="11430" rIns="0" bIns="0" rtlCol="0">
            <a:spAutoFit/>
          </a:bodyPr>
          <a:lstStyle/>
          <a:p>
            <a:pPr marL="12700">
              <a:lnSpc>
                <a:spcPct val="100000"/>
              </a:lnSpc>
              <a:spcBef>
                <a:spcPts val="90"/>
              </a:spcBef>
            </a:pPr>
            <a:r>
              <a:rPr sz="2400" spc="-5" dirty="0">
                <a:latin typeface="Arial"/>
                <a:cs typeface="Arial"/>
              </a:rPr>
              <a:t>Initial set of</a:t>
            </a:r>
            <a:r>
              <a:rPr sz="2400" spc="-75" dirty="0">
                <a:latin typeface="Arial"/>
                <a:cs typeface="Arial"/>
              </a:rPr>
              <a:t> </a:t>
            </a:r>
            <a:r>
              <a:rPr sz="2400" spc="-5" dirty="0">
                <a:latin typeface="Arial"/>
                <a:cs typeface="Arial"/>
              </a:rPr>
              <a:t>points:</a:t>
            </a:r>
            <a:endParaRPr sz="2400" dirty="0">
              <a:latin typeface="Arial"/>
              <a:cs typeface="Arial"/>
            </a:endParaRPr>
          </a:p>
        </p:txBody>
      </p:sp>
      <p:sp>
        <p:nvSpPr>
          <p:cNvPr id="5" name="object 4">
            <a:extLst>
              <a:ext uri="{FF2B5EF4-FFF2-40B4-BE49-F238E27FC236}">
                <a16:creationId xmlns:a16="http://schemas.microsoft.com/office/drawing/2014/main" id="{D7DA940C-0490-4ED8-9FDE-4DEAD0806A9B}"/>
              </a:ext>
            </a:extLst>
          </p:cNvPr>
          <p:cNvSpPr/>
          <p:nvPr/>
        </p:nvSpPr>
        <p:spPr>
          <a:xfrm>
            <a:off x="569923" y="1482463"/>
            <a:ext cx="3559722" cy="342567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595811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17EA651C-7C69-4438-A7F1-CB5F45A1B1A7}"/>
              </a:ext>
            </a:extLst>
          </p:cNvPr>
          <p:cNvSpPr/>
          <p:nvPr/>
        </p:nvSpPr>
        <p:spPr>
          <a:xfrm>
            <a:off x="569922" y="1482462"/>
            <a:ext cx="3559721" cy="3425673"/>
          </a:xfrm>
          <a:prstGeom prst="rect">
            <a:avLst/>
          </a:prstGeom>
          <a:blipFill>
            <a:blip r:embed="rId2" cstate="print"/>
            <a:stretch>
              <a:fillRect/>
            </a:stretch>
          </a:blipFill>
        </p:spPr>
        <p:txBody>
          <a:bodyPr wrap="square" lIns="0" tIns="0" rIns="0" bIns="0" rtlCol="0"/>
          <a:lstStyle/>
          <a:p>
            <a:endParaRPr/>
          </a:p>
        </p:txBody>
      </p:sp>
      <p:sp>
        <p:nvSpPr>
          <p:cNvPr id="3" name="Title 2">
            <a:extLst>
              <a:ext uri="{FF2B5EF4-FFF2-40B4-BE49-F238E27FC236}">
                <a16:creationId xmlns:a16="http://schemas.microsoft.com/office/drawing/2014/main" id="{6F8376B4-2D9E-49D3-859C-D732D5E8F59F}"/>
              </a:ext>
            </a:extLst>
          </p:cNvPr>
          <p:cNvSpPr>
            <a:spLocks noGrp="1"/>
          </p:cNvSpPr>
          <p:nvPr>
            <p:ph type="title"/>
          </p:nvPr>
        </p:nvSpPr>
        <p:spPr/>
        <p:txBody>
          <a:bodyPr/>
          <a:lstStyle/>
          <a:p>
            <a:r>
              <a:rPr lang="en-US" dirty="0"/>
              <a:t>K-d tree construction</a:t>
            </a:r>
            <a:endParaRPr lang="en-GB" dirty="0"/>
          </a:p>
        </p:txBody>
      </p:sp>
      <p:pic>
        <p:nvPicPr>
          <p:cNvPr id="7" name="Picture 6">
            <a:extLst>
              <a:ext uri="{FF2B5EF4-FFF2-40B4-BE49-F238E27FC236}">
                <a16:creationId xmlns:a16="http://schemas.microsoft.com/office/drawing/2014/main" id="{EC4D9528-32D2-434D-B4A9-ED52C539BBFD}"/>
              </a:ext>
            </a:extLst>
          </p:cNvPr>
          <p:cNvPicPr>
            <a:picLocks noChangeAspect="1"/>
          </p:cNvPicPr>
          <p:nvPr/>
        </p:nvPicPr>
        <p:blipFill>
          <a:blip r:embed="rId3"/>
          <a:stretch>
            <a:fillRect/>
          </a:stretch>
        </p:blipFill>
        <p:spPr>
          <a:xfrm>
            <a:off x="5668327" y="1482462"/>
            <a:ext cx="2333625" cy="1076325"/>
          </a:xfrm>
          <a:prstGeom prst="rect">
            <a:avLst/>
          </a:prstGeom>
        </p:spPr>
      </p:pic>
    </p:spTree>
    <p:extLst>
      <p:ext uri="{BB962C8B-B14F-4D97-AF65-F5344CB8AC3E}">
        <p14:creationId xmlns:p14="http://schemas.microsoft.com/office/powerpoint/2010/main" val="32594450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1CCDD66F-580C-46F0-A3FB-5AC4C4B51EC9}"/>
              </a:ext>
            </a:extLst>
          </p:cNvPr>
          <p:cNvSpPr/>
          <p:nvPr/>
        </p:nvSpPr>
        <p:spPr>
          <a:xfrm>
            <a:off x="569922" y="1482461"/>
            <a:ext cx="3559721" cy="3425673"/>
          </a:xfrm>
          <a:prstGeom prst="rect">
            <a:avLst/>
          </a:prstGeom>
          <a:blipFill>
            <a:blip r:embed="rId2" cstate="print"/>
            <a:stretch>
              <a:fillRect/>
            </a:stretch>
          </a:blipFill>
        </p:spPr>
        <p:txBody>
          <a:bodyPr wrap="square" lIns="0" tIns="0" rIns="0" bIns="0" rtlCol="0"/>
          <a:lstStyle/>
          <a:p>
            <a:endParaRPr/>
          </a:p>
        </p:txBody>
      </p:sp>
      <p:sp>
        <p:nvSpPr>
          <p:cNvPr id="3" name="Title 2">
            <a:extLst>
              <a:ext uri="{FF2B5EF4-FFF2-40B4-BE49-F238E27FC236}">
                <a16:creationId xmlns:a16="http://schemas.microsoft.com/office/drawing/2014/main" id="{6F8376B4-2D9E-49D3-859C-D732D5E8F59F}"/>
              </a:ext>
            </a:extLst>
          </p:cNvPr>
          <p:cNvSpPr>
            <a:spLocks noGrp="1"/>
          </p:cNvSpPr>
          <p:nvPr>
            <p:ph type="title"/>
          </p:nvPr>
        </p:nvSpPr>
        <p:spPr/>
        <p:txBody>
          <a:bodyPr/>
          <a:lstStyle/>
          <a:p>
            <a:r>
              <a:rPr lang="en-US" dirty="0"/>
              <a:t>K-d tree construction</a:t>
            </a:r>
            <a:endParaRPr lang="en-GB" dirty="0"/>
          </a:p>
        </p:txBody>
      </p:sp>
      <p:pic>
        <p:nvPicPr>
          <p:cNvPr id="7" name="Picture 6">
            <a:extLst>
              <a:ext uri="{FF2B5EF4-FFF2-40B4-BE49-F238E27FC236}">
                <a16:creationId xmlns:a16="http://schemas.microsoft.com/office/drawing/2014/main" id="{EC4D9528-32D2-434D-B4A9-ED52C539BBFD}"/>
              </a:ext>
            </a:extLst>
          </p:cNvPr>
          <p:cNvPicPr>
            <a:picLocks noChangeAspect="1"/>
          </p:cNvPicPr>
          <p:nvPr/>
        </p:nvPicPr>
        <p:blipFill>
          <a:blip r:embed="rId3"/>
          <a:stretch>
            <a:fillRect/>
          </a:stretch>
        </p:blipFill>
        <p:spPr>
          <a:xfrm>
            <a:off x="5668327" y="1482462"/>
            <a:ext cx="2333625" cy="1076325"/>
          </a:xfrm>
          <a:prstGeom prst="rect">
            <a:avLst/>
          </a:prstGeom>
        </p:spPr>
      </p:pic>
      <p:pic>
        <p:nvPicPr>
          <p:cNvPr id="2" name="Picture 1">
            <a:extLst>
              <a:ext uri="{FF2B5EF4-FFF2-40B4-BE49-F238E27FC236}">
                <a16:creationId xmlns:a16="http://schemas.microsoft.com/office/drawing/2014/main" id="{09C14ADD-5E6F-441F-8C31-A79EB8309D15}"/>
              </a:ext>
            </a:extLst>
          </p:cNvPr>
          <p:cNvPicPr>
            <a:picLocks noChangeAspect="1"/>
          </p:cNvPicPr>
          <p:nvPr/>
        </p:nvPicPr>
        <p:blipFill>
          <a:blip r:embed="rId4"/>
          <a:stretch>
            <a:fillRect/>
          </a:stretch>
        </p:blipFill>
        <p:spPr>
          <a:xfrm>
            <a:off x="5063490" y="1523047"/>
            <a:ext cx="4000500" cy="1800225"/>
          </a:xfrm>
          <a:prstGeom prst="rect">
            <a:avLst/>
          </a:prstGeom>
        </p:spPr>
      </p:pic>
    </p:spTree>
    <p:extLst>
      <p:ext uri="{BB962C8B-B14F-4D97-AF65-F5344CB8AC3E}">
        <p14:creationId xmlns:p14="http://schemas.microsoft.com/office/powerpoint/2010/main" val="23026145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3">
            <a:extLst>
              <a:ext uri="{FF2B5EF4-FFF2-40B4-BE49-F238E27FC236}">
                <a16:creationId xmlns:a16="http://schemas.microsoft.com/office/drawing/2014/main" id="{CECC7B3B-6207-4D26-8C3D-1701492102B8}"/>
              </a:ext>
            </a:extLst>
          </p:cNvPr>
          <p:cNvSpPr/>
          <p:nvPr/>
        </p:nvSpPr>
        <p:spPr>
          <a:xfrm>
            <a:off x="569923" y="1482462"/>
            <a:ext cx="3559720" cy="3425672"/>
          </a:xfrm>
          <a:prstGeom prst="rect">
            <a:avLst/>
          </a:prstGeom>
          <a:blipFill>
            <a:blip r:embed="rId2" cstate="print"/>
            <a:stretch>
              <a:fillRect/>
            </a:stretch>
          </a:blipFill>
        </p:spPr>
        <p:txBody>
          <a:bodyPr wrap="square" lIns="0" tIns="0" rIns="0" bIns="0" rtlCol="0"/>
          <a:lstStyle/>
          <a:p>
            <a:endParaRPr/>
          </a:p>
        </p:txBody>
      </p:sp>
      <p:sp>
        <p:nvSpPr>
          <p:cNvPr id="3" name="Title 2">
            <a:extLst>
              <a:ext uri="{FF2B5EF4-FFF2-40B4-BE49-F238E27FC236}">
                <a16:creationId xmlns:a16="http://schemas.microsoft.com/office/drawing/2014/main" id="{6F8376B4-2D9E-49D3-859C-D732D5E8F59F}"/>
              </a:ext>
            </a:extLst>
          </p:cNvPr>
          <p:cNvSpPr>
            <a:spLocks noGrp="1"/>
          </p:cNvSpPr>
          <p:nvPr>
            <p:ph type="title"/>
          </p:nvPr>
        </p:nvSpPr>
        <p:spPr/>
        <p:txBody>
          <a:bodyPr/>
          <a:lstStyle/>
          <a:p>
            <a:r>
              <a:rPr lang="en-US" dirty="0"/>
              <a:t>K-d tree construction</a:t>
            </a:r>
            <a:endParaRPr lang="en-GB" dirty="0"/>
          </a:p>
        </p:txBody>
      </p:sp>
      <p:pic>
        <p:nvPicPr>
          <p:cNvPr id="7" name="Picture 6">
            <a:extLst>
              <a:ext uri="{FF2B5EF4-FFF2-40B4-BE49-F238E27FC236}">
                <a16:creationId xmlns:a16="http://schemas.microsoft.com/office/drawing/2014/main" id="{EC4D9528-32D2-434D-B4A9-ED52C539BBFD}"/>
              </a:ext>
            </a:extLst>
          </p:cNvPr>
          <p:cNvPicPr>
            <a:picLocks noChangeAspect="1"/>
          </p:cNvPicPr>
          <p:nvPr/>
        </p:nvPicPr>
        <p:blipFill>
          <a:blip r:embed="rId3"/>
          <a:stretch>
            <a:fillRect/>
          </a:stretch>
        </p:blipFill>
        <p:spPr>
          <a:xfrm>
            <a:off x="5668327" y="1482462"/>
            <a:ext cx="2333625" cy="1076325"/>
          </a:xfrm>
          <a:prstGeom prst="rect">
            <a:avLst/>
          </a:prstGeom>
        </p:spPr>
      </p:pic>
      <p:pic>
        <p:nvPicPr>
          <p:cNvPr id="2" name="Picture 1">
            <a:extLst>
              <a:ext uri="{FF2B5EF4-FFF2-40B4-BE49-F238E27FC236}">
                <a16:creationId xmlns:a16="http://schemas.microsoft.com/office/drawing/2014/main" id="{09C14ADD-5E6F-441F-8C31-A79EB8309D15}"/>
              </a:ext>
            </a:extLst>
          </p:cNvPr>
          <p:cNvPicPr>
            <a:picLocks noChangeAspect="1"/>
          </p:cNvPicPr>
          <p:nvPr/>
        </p:nvPicPr>
        <p:blipFill>
          <a:blip r:embed="rId4"/>
          <a:stretch>
            <a:fillRect/>
          </a:stretch>
        </p:blipFill>
        <p:spPr>
          <a:xfrm>
            <a:off x="5063490" y="1523047"/>
            <a:ext cx="4000500" cy="1800225"/>
          </a:xfrm>
          <a:prstGeom prst="rect">
            <a:avLst/>
          </a:prstGeom>
        </p:spPr>
      </p:pic>
      <p:pic>
        <p:nvPicPr>
          <p:cNvPr id="6" name="Picture 5">
            <a:extLst>
              <a:ext uri="{FF2B5EF4-FFF2-40B4-BE49-F238E27FC236}">
                <a16:creationId xmlns:a16="http://schemas.microsoft.com/office/drawing/2014/main" id="{DE138A0B-66A1-42AB-B022-C059C80814D2}"/>
              </a:ext>
            </a:extLst>
          </p:cNvPr>
          <p:cNvPicPr>
            <a:picLocks noChangeAspect="1"/>
          </p:cNvPicPr>
          <p:nvPr/>
        </p:nvPicPr>
        <p:blipFill>
          <a:blip r:embed="rId5"/>
          <a:stretch>
            <a:fillRect/>
          </a:stretch>
        </p:blipFill>
        <p:spPr>
          <a:xfrm>
            <a:off x="4695825" y="1455420"/>
            <a:ext cx="4448175" cy="2514600"/>
          </a:xfrm>
          <a:prstGeom prst="rect">
            <a:avLst/>
          </a:prstGeom>
        </p:spPr>
      </p:pic>
    </p:spTree>
    <p:extLst>
      <p:ext uri="{BB962C8B-B14F-4D97-AF65-F5344CB8AC3E}">
        <p14:creationId xmlns:p14="http://schemas.microsoft.com/office/powerpoint/2010/main" val="28516774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3">
            <a:extLst>
              <a:ext uri="{FF2B5EF4-FFF2-40B4-BE49-F238E27FC236}">
                <a16:creationId xmlns:a16="http://schemas.microsoft.com/office/drawing/2014/main" id="{F27BC62A-DDAF-4B72-AFFC-F2F131D15A20}"/>
              </a:ext>
            </a:extLst>
          </p:cNvPr>
          <p:cNvSpPr/>
          <p:nvPr/>
        </p:nvSpPr>
        <p:spPr>
          <a:xfrm>
            <a:off x="569922" y="1482462"/>
            <a:ext cx="3559721" cy="3425673"/>
          </a:xfrm>
          <a:prstGeom prst="rect">
            <a:avLst/>
          </a:prstGeom>
          <a:blipFill>
            <a:blip r:embed="rId2" cstate="print"/>
            <a:stretch>
              <a:fillRect/>
            </a:stretch>
          </a:blipFill>
        </p:spPr>
        <p:txBody>
          <a:bodyPr wrap="square" lIns="0" tIns="0" rIns="0" bIns="0" rtlCol="0"/>
          <a:lstStyle/>
          <a:p>
            <a:endParaRPr/>
          </a:p>
        </p:txBody>
      </p:sp>
      <p:sp>
        <p:nvSpPr>
          <p:cNvPr id="3" name="Title 2">
            <a:extLst>
              <a:ext uri="{FF2B5EF4-FFF2-40B4-BE49-F238E27FC236}">
                <a16:creationId xmlns:a16="http://schemas.microsoft.com/office/drawing/2014/main" id="{6F8376B4-2D9E-49D3-859C-D732D5E8F59F}"/>
              </a:ext>
            </a:extLst>
          </p:cNvPr>
          <p:cNvSpPr>
            <a:spLocks noGrp="1"/>
          </p:cNvSpPr>
          <p:nvPr>
            <p:ph type="title"/>
          </p:nvPr>
        </p:nvSpPr>
        <p:spPr/>
        <p:txBody>
          <a:bodyPr/>
          <a:lstStyle/>
          <a:p>
            <a:r>
              <a:rPr lang="en-US" dirty="0"/>
              <a:t>K-d tree construction</a:t>
            </a:r>
            <a:endParaRPr lang="en-GB" dirty="0"/>
          </a:p>
        </p:txBody>
      </p:sp>
      <p:pic>
        <p:nvPicPr>
          <p:cNvPr id="7" name="Picture 6">
            <a:extLst>
              <a:ext uri="{FF2B5EF4-FFF2-40B4-BE49-F238E27FC236}">
                <a16:creationId xmlns:a16="http://schemas.microsoft.com/office/drawing/2014/main" id="{EC4D9528-32D2-434D-B4A9-ED52C539BBFD}"/>
              </a:ext>
            </a:extLst>
          </p:cNvPr>
          <p:cNvPicPr>
            <a:picLocks noChangeAspect="1"/>
          </p:cNvPicPr>
          <p:nvPr/>
        </p:nvPicPr>
        <p:blipFill>
          <a:blip r:embed="rId3"/>
          <a:stretch>
            <a:fillRect/>
          </a:stretch>
        </p:blipFill>
        <p:spPr>
          <a:xfrm>
            <a:off x="5668327" y="1482462"/>
            <a:ext cx="2333625" cy="1076325"/>
          </a:xfrm>
          <a:prstGeom prst="rect">
            <a:avLst/>
          </a:prstGeom>
        </p:spPr>
      </p:pic>
      <p:pic>
        <p:nvPicPr>
          <p:cNvPr id="2" name="Picture 1">
            <a:extLst>
              <a:ext uri="{FF2B5EF4-FFF2-40B4-BE49-F238E27FC236}">
                <a16:creationId xmlns:a16="http://schemas.microsoft.com/office/drawing/2014/main" id="{09C14ADD-5E6F-441F-8C31-A79EB8309D15}"/>
              </a:ext>
            </a:extLst>
          </p:cNvPr>
          <p:cNvPicPr>
            <a:picLocks noChangeAspect="1"/>
          </p:cNvPicPr>
          <p:nvPr/>
        </p:nvPicPr>
        <p:blipFill>
          <a:blip r:embed="rId4"/>
          <a:stretch>
            <a:fillRect/>
          </a:stretch>
        </p:blipFill>
        <p:spPr>
          <a:xfrm>
            <a:off x="5063490" y="1523047"/>
            <a:ext cx="4000500" cy="1800225"/>
          </a:xfrm>
          <a:prstGeom prst="rect">
            <a:avLst/>
          </a:prstGeom>
        </p:spPr>
      </p:pic>
      <p:pic>
        <p:nvPicPr>
          <p:cNvPr id="6" name="Picture 5">
            <a:extLst>
              <a:ext uri="{FF2B5EF4-FFF2-40B4-BE49-F238E27FC236}">
                <a16:creationId xmlns:a16="http://schemas.microsoft.com/office/drawing/2014/main" id="{DE138A0B-66A1-42AB-B022-C059C80814D2}"/>
              </a:ext>
            </a:extLst>
          </p:cNvPr>
          <p:cNvPicPr>
            <a:picLocks noChangeAspect="1"/>
          </p:cNvPicPr>
          <p:nvPr/>
        </p:nvPicPr>
        <p:blipFill>
          <a:blip r:embed="rId5"/>
          <a:stretch>
            <a:fillRect/>
          </a:stretch>
        </p:blipFill>
        <p:spPr>
          <a:xfrm>
            <a:off x="4615815" y="1455420"/>
            <a:ext cx="4448175" cy="2514600"/>
          </a:xfrm>
          <a:prstGeom prst="rect">
            <a:avLst/>
          </a:prstGeom>
        </p:spPr>
      </p:pic>
      <p:pic>
        <p:nvPicPr>
          <p:cNvPr id="8" name="Picture 7">
            <a:extLst>
              <a:ext uri="{FF2B5EF4-FFF2-40B4-BE49-F238E27FC236}">
                <a16:creationId xmlns:a16="http://schemas.microsoft.com/office/drawing/2014/main" id="{882F87B0-1E5E-4B8F-99F5-932DD67BCF14}"/>
              </a:ext>
            </a:extLst>
          </p:cNvPr>
          <p:cNvPicPr>
            <a:picLocks noChangeAspect="1"/>
          </p:cNvPicPr>
          <p:nvPr/>
        </p:nvPicPr>
        <p:blipFill>
          <a:blip r:embed="rId6"/>
          <a:stretch>
            <a:fillRect/>
          </a:stretch>
        </p:blipFill>
        <p:spPr>
          <a:xfrm>
            <a:off x="4549139" y="1455420"/>
            <a:ext cx="4572000" cy="2800350"/>
          </a:xfrm>
          <a:prstGeom prst="rect">
            <a:avLst/>
          </a:prstGeom>
        </p:spPr>
      </p:pic>
    </p:spTree>
    <p:extLst>
      <p:ext uri="{BB962C8B-B14F-4D97-AF65-F5344CB8AC3E}">
        <p14:creationId xmlns:p14="http://schemas.microsoft.com/office/powerpoint/2010/main" val="1997614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B568E8-CA10-43AC-861F-70BC40E91D3A}"/>
              </a:ext>
            </a:extLst>
          </p:cNvPr>
          <p:cNvSpPr>
            <a:spLocks noGrp="1"/>
          </p:cNvSpPr>
          <p:nvPr>
            <p:ph idx="1"/>
          </p:nvPr>
        </p:nvSpPr>
        <p:spPr/>
        <p:txBody>
          <a:bodyPr numCol="2"/>
          <a:lstStyle/>
          <a:p>
            <a:pPr marL="12700" indent="0">
              <a:lnSpc>
                <a:spcPct val="100000"/>
              </a:lnSpc>
              <a:spcBef>
                <a:spcPts val="600"/>
              </a:spcBef>
              <a:buClr>
                <a:srgbClr val="FFFFFF"/>
              </a:buClr>
              <a:buSzPct val="72727"/>
              <a:buNone/>
              <a:tabLst>
                <a:tab pos="163195" algn="l"/>
              </a:tabLst>
            </a:pPr>
            <a:r>
              <a:rPr lang="en-GB" dirty="0"/>
              <a:t>Decrease-by-</a:t>
            </a:r>
            <a:r>
              <a:rPr lang="en-GB" b="1" dirty="0">
                <a:solidFill>
                  <a:srgbClr val="C00000"/>
                </a:solidFill>
              </a:rPr>
              <a:t>a-constant</a:t>
            </a:r>
          </a:p>
          <a:p>
            <a:pPr>
              <a:lnSpc>
                <a:spcPct val="100000"/>
              </a:lnSpc>
              <a:spcBef>
                <a:spcPts val="600"/>
              </a:spcBef>
              <a:buClr>
                <a:srgbClr val="3333B2"/>
              </a:buClr>
              <a:buSzPct val="90000"/>
              <a:tabLst>
                <a:tab pos="440690" algn="l"/>
              </a:tabLst>
            </a:pPr>
            <a:r>
              <a:rPr lang="en-GB" sz="2200" b="1" dirty="0"/>
              <a:t>Insertion Sorting</a:t>
            </a:r>
          </a:p>
          <a:p>
            <a:pPr>
              <a:lnSpc>
                <a:spcPct val="100000"/>
              </a:lnSpc>
              <a:spcBef>
                <a:spcPts val="600"/>
              </a:spcBef>
              <a:buClr>
                <a:srgbClr val="3333B2"/>
              </a:buClr>
              <a:buSzPct val="90000"/>
              <a:tabLst>
                <a:tab pos="440690" algn="l"/>
              </a:tabLst>
            </a:pPr>
            <a:r>
              <a:rPr lang="en-GB" sz="2200" b="1" dirty="0"/>
              <a:t>Topological Sorting</a:t>
            </a:r>
          </a:p>
          <a:p>
            <a:pPr>
              <a:lnSpc>
                <a:spcPct val="100000"/>
              </a:lnSpc>
              <a:spcBef>
                <a:spcPts val="600"/>
              </a:spcBef>
              <a:buClr>
                <a:srgbClr val="3333B2"/>
              </a:buClr>
              <a:buSzPct val="90000"/>
              <a:tabLst>
                <a:tab pos="440690" algn="l"/>
              </a:tabLst>
            </a:pPr>
            <a:r>
              <a:rPr lang="en-GB" sz="2200" dirty="0"/>
              <a:t>Algorithms for generating permutations and subsets</a:t>
            </a:r>
          </a:p>
          <a:p>
            <a:pPr marL="0" indent="-88265">
              <a:lnSpc>
                <a:spcPct val="100000"/>
              </a:lnSpc>
              <a:spcBef>
                <a:spcPts val="600"/>
              </a:spcBef>
              <a:buClr>
                <a:srgbClr val="3333B2"/>
              </a:buClr>
              <a:buSzPct val="90000"/>
              <a:buNone/>
              <a:tabLst>
                <a:tab pos="440690" algn="l"/>
              </a:tabLst>
            </a:pPr>
            <a:endParaRPr lang="en-GB" sz="2200" dirty="0"/>
          </a:p>
          <a:p>
            <a:pPr marL="0" indent="-88265">
              <a:lnSpc>
                <a:spcPct val="100000"/>
              </a:lnSpc>
              <a:spcBef>
                <a:spcPts val="600"/>
              </a:spcBef>
              <a:buClr>
                <a:srgbClr val="3333B2"/>
              </a:buClr>
              <a:buSzPct val="90000"/>
              <a:buNone/>
              <a:tabLst>
                <a:tab pos="440690" algn="l"/>
              </a:tabLst>
            </a:pPr>
            <a:endParaRPr lang="en-GB" sz="2200" dirty="0"/>
          </a:p>
          <a:p>
            <a:pPr marL="0" indent="-88265">
              <a:lnSpc>
                <a:spcPct val="100000"/>
              </a:lnSpc>
              <a:spcBef>
                <a:spcPts val="600"/>
              </a:spcBef>
              <a:buClr>
                <a:srgbClr val="3333B2"/>
              </a:buClr>
              <a:buSzPct val="90000"/>
              <a:buNone/>
              <a:tabLst>
                <a:tab pos="440690" algn="l"/>
              </a:tabLst>
            </a:pPr>
            <a:endParaRPr lang="en-GB" sz="2200" dirty="0"/>
          </a:p>
          <a:p>
            <a:pPr marL="0" indent="-88265">
              <a:lnSpc>
                <a:spcPct val="100000"/>
              </a:lnSpc>
              <a:spcBef>
                <a:spcPts val="600"/>
              </a:spcBef>
              <a:buClr>
                <a:srgbClr val="3333B2"/>
              </a:buClr>
              <a:buSzPct val="90000"/>
              <a:buNone/>
              <a:tabLst>
                <a:tab pos="440690" algn="l"/>
              </a:tabLst>
            </a:pPr>
            <a:endParaRPr lang="en-GB" sz="2200" dirty="0"/>
          </a:p>
          <a:p>
            <a:pPr marL="0" indent="0">
              <a:lnSpc>
                <a:spcPct val="100000"/>
              </a:lnSpc>
              <a:spcBef>
                <a:spcPts val="600"/>
              </a:spcBef>
              <a:buClr>
                <a:srgbClr val="3333B2"/>
              </a:buClr>
              <a:buSzPct val="90000"/>
              <a:buNone/>
            </a:pPr>
            <a:r>
              <a:rPr lang="en-GB" dirty="0"/>
              <a:t>Decrease-by-</a:t>
            </a:r>
            <a:r>
              <a:rPr lang="en-GB" b="1" dirty="0">
                <a:solidFill>
                  <a:srgbClr val="C00000"/>
                </a:solidFill>
              </a:rPr>
              <a:t>a-constant-factor</a:t>
            </a:r>
          </a:p>
          <a:p>
            <a:pPr>
              <a:lnSpc>
                <a:spcPct val="100000"/>
              </a:lnSpc>
              <a:spcBef>
                <a:spcPts val="600"/>
              </a:spcBef>
              <a:buClr>
                <a:srgbClr val="3333B2"/>
              </a:buClr>
              <a:buSzPct val="90000"/>
              <a:tabLst>
                <a:tab pos="440690" algn="l"/>
              </a:tabLst>
            </a:pPr>
            <a:r>
              <a:rPr lang="en-GB" sz="2200" b="1" dirty="0"/>
              <a:t>Binary Search</a:t>
            </a:r>
          </a:p>
          <a:p>
            <a:pPr>
              <a:lnSpc>
                <a:spcPct val="100000"/>
              </a:lnSpc>
              <a:spcBef>
                <a:spcPts val="600"/>
              </a:spcBef>
              <a:buClr>
                <a:srgbClr val="3333B2"/>
              </a:buClr>
              <a:buSzPct val="90000"/>
              <a:tabLst>
                <a:tab pos="440690" algn="l"/>
              </a:tabLst>
            </a:pPr>
            <a:r>
              <a:rPr lang="en-GB" sz="2200" b="1" dirty="0"/>
              <a:t>Fake-coin Problem</a:t>
            </a:r>
          </a:p>
          <a:p>
            <a:pPr>
              <a:lnSpc>
                <a:spcPct val="100000"/>
              </a:lnSpc>
              <a:spcBef>
                <a:spcPts val="600"/>
              </a:spcBef>
              <a:buClr>
                <a:srgbClr val="3333B2"/>
              </a:buClr>
              <a:buSzPct val="90000"/>
              <a:tabLst>
                <a:tab pos="440690" algn="l"/>
              </a:tabLst>
            </a:pPr>
            <a:r>
              <a:rPr lang="en-GB" sz="2200" dirty="0"/>
              <a:t>Multiplication à la </a:t>
            </a:r>
            <a:r>
              <a:rPr lang="en-GB" sz="2200" dirty="0" err="1"/>
              <a:t>russe</a:t>
            </a:r>
            <a:endParaRPr lang="en-GB" sz="2200" dirty="0"/>
          </a:p>
          <a:p>
            <a:pPr>
              <a:lnSpc>
                <a:spcPct val="100000"/>
              </a:lnSpc>
              <a:spcBef>
                <a:spcPts val="600"/>
              </a:spcBef>
              <a:buClr>
                <a:srgbClr val="3333B2"/>
              </a:buClr>
              <a:buSzPct val="90000"/>
              <a:tabLst>
                <a:tab pos="439738" algn="l"/>
              </a:tabLst>
            </a:pPr>
            <a:r>
              <a:rPr lang="en-GB" sz="2200" dirty="0"/>
              <a:t>Josephus Problem</a:t>
            </a:r>
          </a:p>
          <a:p>
            <a:pPr marL="162560" indent="-149860">
              <a:spcBef>
                <a:spcPts val="600"/>
              </a:spcBef>
              <a:buClr>
                <a:srgbClr val="FFFFFF"/>
              </a:buClr>
              <a:buSzPct val="72727"/>
              <a:buAutoNum type="arabicPlain"/>
              <a:tabLst>
                <a:tab pos="163195" algn="l"/>
              </a:tabLst>
            </a:pPr>
            <a:endParaRPr lang="en-GB" dirty="0"/>
          </a:p>
        </p:txBody>
      </p:sp>
      <p:sp>
        <p:nvSpPr>
          <p:cNvPr id="2" name="Title 1">
            <a:extLst>
              <a:ext uri="{FF2B5EF4-FFF2-40B4-BE49-F238E27FC236}">
                <a16:creationId xmlns:a16="http://schemas.microsoft.com/office/drawing/2014/main" id="{813E5A37-9B40-46E1-B610-EACA1A1DAAD2}"/>
              </a:ext>
            </a:extLst>
          </p:cNvPr>
          <p:cNvSpPr>
            <a:spLocks noGrp="1"/>
          </p:cNvSpPr>
          <p:nvPr>
            <p:ph type="title"/>
          </p:nvPr>
        </p:nvSpPr>
        <p:spPr/>
        <p:txBody>
          <a:bodyPr/>
          <a:lstStyle/>
          <a:p>
            <a:r>
              <a:rPr lang="en-US" dirty="0"/>
              <a:t>Decrease and Conquer approach</a:t>
            </a:r>
            <a:endParaRPr lang="en-GB" dirty="0"/>
          </a:p>
        </p:txBody>
      </p:sp>
    </p:spTree>
    <p:extLst>
      <p:ext uri="{BB962C8B-B14F-4D97-AF65-F5344CB8AC3E}">
        <p14:creationId xmlns:p14="http://schemas.microsoft.com/office/powerpoint/2010/main" val="30129365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8376B4-2D9E-49D3-859C-D732D5E8F59F}"/>
              </a:ext>
            </a:extLst>
          </p:cNvPr>
          <p:cNvSpPr>
            <a:spLocks noGrp="1"/>
          </p:cNvSpPr>
          <p:nvPr>
            <p:ph type="title"/>
          </p:nvPr>
        </p:nvSpPr>
        <p:spPr/>
        <p:txBody>
          <a:bodyPr/>
          <a:lstStyle/>
          <a:p>
            <a:r>
              <a:rPr lang="en-US" dirty="0"/>
              <a:t>K-d tree construction</a:t>
            </a:r>
            <a:endParaRPr lang="en-GB" dirty="0"/>
          </a:p>
        </p:txBody>
      </p:sp>
      <p:sp>
        <p:nvSpPr>
          <p:cNvPr id="5" name="object 4">
            <a:extLst>
              <a:ext uri="{FF2B5EF4-FFF2-40B4-BE49-F238E27FC236}">
                <a16:creationId xmlns:a16="http://schemas.microsoft.com/office/drawing/2014/main" id="{D7DA940C-0490-4ED8-9FDE-4DEAD0806A9B}"/>
              </a:ext>
            </a:extLst>
          </p:cNvPr>
          <p:cNvSpPr/>
          <p:nvPr/>
        </p:nvSpPr>
        <p:spPr>
          <a:xfrm>
            <a:off x="569923" y="1482463"/>
            <a:ext cx="3559722" cy="3425673"/>
          </a:xfrm>
          <a:prstGeom prst="rect">
            <a:avLst/>
          </a:prstGeom>
          <a:blipFill>
            <a:blip r:embed="rId2" cstate="print"/>
            <a:stretch>
              <a:fillRect/>
            </a:stretch>
          </a:blipFill>
        </p:spPr>
        <p:txBody>
          <a:bodyPr wrap="square" lIns="0" tIns="0" rIns="0" bIns="0" rtlCol="0"/>
          <a:lstStyle/>
          <a:p>
            <a:endParaRPr dirty="0"/>
          </a:p>
        </p:txBody>
      </p:sp>
      <p:pic>
        <p:nvPicPr>
          <p:cNvPr id="7" name="Picture 6">
            <a:extLst>
              <a:ext uri="{FF2B5EF4-FFF2-40B4-BE49-F238E27FC236}">
                <a16:creationId xmlns:a16="http://schemas.microsoft.com/office/drawing/2014/main" id="{EC4D9528-32D2-434D-B4A9-ED52C539BBFD}"/>
              </a:ext>
            </a:extLst>
          </p:cNvPr>
          <p:cNvPicPr>
            <a:picLocks noChangeAspect="1"/>
          </p:cNvPicPr>
          <p:nvPr/>
        </p:nvPicPr>
        <p:blipFill>
          <a:blip r:embed="rId3"/>
          <a:stretch>
            <a:fillRect/>
          </a:stretch>
        </p:blipFill>
        <p:spPr>
          <a:xfrm>
            <a:off x="5668327" y="1482462"/>
            <a:ext cx="2333625" cy="1076325"/>
          </a:xfrm>
          <a:prstGeom prst="rect">
            <a:avLst/>
          </a:prstGeom>
        </p:spPr>
      </p:pic>
      <p:pic>
        <p:nvPicPr>
          <p:cNvPr id="2" name="Picture 1">
            <a:extLst>
              <a:ext uri="{FF2B5EF4-FFF2-40B4-BE49-F238E27FC236}">
                <a16:creationId xmlns:a16="http://schemas.microsoft.com/office/drawing/2014/main" id="{09C14ADD-5E6F-441F-8C31-A79EB8309D15}"/>
              </a:ext>
            </a:extLst>
          </p:cNvPr>
          <p:cNvPicPr>
            <a:picLocks noChangeAspect="1"/>
          </p:cNvPicPr>
          <p:nvPr/>
        </p:nvPicPr>
        <p:blipFill>
          <a:blip r:embed="rId4"/>
          <a:stretch>
            <a:fillRect/>
          </a:stretch>
        </p:blipFill>
        <p:spPr>
          <a:xfrm>
            <a:off x="5063490" y="1523047"/>
            <a:ext cx="4000500" cy="1800225"/>
          </a:xfrm>
          <a:prstGeom prst="rect">
            <a:avLst/>
          </a:prstGeom>
        </p:spPr>
      </p:pic>
      <p:sp>
        <p:nvSpPr>
          <p:cNvPr id="9" name="object 3">
            <a:extLst>
              <a:ext uri="{FF2B5EF4-FFF2-40B4-BE49-F238E27FC236}">
                <a16:creationId xmlns:a16="http://schemas.microsoft.com/office/drawing/2014/main" id="{FFD75B35-197D-44CF-95D7-A16C20B5E69B}"/>
              </a:ext>
            </a:extLst>
          </p:cNvPr>
          <p:cNvSpPr/>
          <p:nvPr/>
        </p:nvSpPr>
        <p:spPr>
          <a:xfrm>
            <a:off x="569923" y="1482463"/>
            <a:ext cx="3559720" cy="3425672"/>
          </a:xfrm>
          <a:prstGeom prst="rect">
            <a:avLst/>
          </a:prstGeom>
          <a:blipFill>
            <a:blip r:embed="rId5" cstate="print"/>
            <a:stretch>
              <a:fillRect/>
            </a:stretch>
          </a:blipFill>
        </p:spPr>
        <p:txBody>
          <a:bodyPr wrap="square" lIns="0" tIns="0" rIns="0" bIns="0" rtlCol="0"/>
          <a:lstStyle/>
          <a:p>
            <a:endParaRPr/>
          </a:p>
        </p:txBody>
      </p:sp>
      <p:pic>
        <p:nvPicPr>
          <p:cNvPr id="6" name="Picture 5">
            <a:extLst>
              <a:ext uri="{FF2B5EF4-FFF2-40B4-BE49-F238E27FC236}">
                <a16:creationId xmlns:a16="http://schemas.microsoft.com/office/drawing/2014/main" id="{60739805-06BD-49E1-9362-F5273B9A9600}"/>
              </a:ext>
            </a:extLst>
          </p:cNvPr>
          <p:cNvPicPr>
            <a:picLocks noChangeAspect="1"/>
          </p:cNvPicPr>
          <p:nvPr/>
        </p:nvPicPr>
        <p:blipFill>
          <a:blip r:embed="rId6"/>
          <a:stretch>
            <a:fillRect/>
          </a:stretch>
        </p:blipFill>
        <p:spPr>
          <a:xfrm>
            <a:off x="4571999" y="1482463"/>
            <a:ext cx="4410075" cy="2933700"/>
          </a:xfrm>
          <a:prstGeom prst="rect">
            <a:avLst/>
          </a:prstGeom>
        </p:spPr>
      </p:pic>
    </p:spTree>
    <p:extLst>
      <p:ext uri="{BB962C8B-B14F-4D97-AF65-F5344CB8AC3E}">
        <p14:creationId xmlns:p14="http://schemas.microsoft.com/office/powerpoint/2010/main" val="21435208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D0CF15-0422-41E9-8B47-3995A79E79DB}"/>
              </a:ext>
            </a:extLst>
          </p:cNvPr>
          <p:cNvSpPr>
            <a:spLocks noGrp="1"/>
          </p:cNvSpPr>
          <p:nvPr>
            <p:ph idx="1"/>
          </p:nvPr>
        </p:nvSpPr>
        <p:spPr>
          <a:xfrm>
            <a:off x="195943" y="902524"/>
            <a:ext cx="8728363" cy="3794167"/>
          </a:xfrm>
        </p:spPr>
        <p:txBody>
          <a:bodyPr/>
          <a:lstStyle/>
          <a:p>
            <a:pPr marL="0" marR="575945" indent="0">
              <a:lnSpc>
                <a:spcPct val="100000"/>
              </a:lnSpc>
              <a:spcBef>
                <a:spcPts val="1200"/>
              </a:spcBef>
              <a:buNone/>
            </a:pPr>
            <a:r>
              <a:rPr lang="en-GB" sz="1800" spc="-15" dirty="0"/>
              <a:t>Given </a:t>
            </a:r>
            <a:r>
              <a:rPr lang="en-GB" sz="1800" spc="-10" dirty="0"/>
              <a:t>a </a:t>
            </a:r>
            <a:r>
              <a:rPr lang="en-GB" sz="1800" spc="-20" dirty="0"/>
              <a:t>query, </a:t>
            </a:r>
            <a:r>
              <a:rPr lang="en-GB" sz="1800" spc="-15" dirty="0"/>
              <a:t>we </a:t>
            </a:r>
            <a:r>
              <a:rPr lang="en-GB" sz="1800" spc="-5" dirty="0"/>
              <a:t>wish to find which point is closest to it:</a:t>
            </a:r>
          </a:p>
          <a:p>
            <a:pPr marL="457200" marR="575945" indent="-457200">
              <a:lnSpc>
                <a:spcPct val="100000"/>
              </a:lnSpc>
              <a:spcBef>
                <a:spcPts val="600"/>
              </a:spcBef>
              <a:buFont typeface="+mj-lt"/>
              <a:buAutoNum type="arabicPeriod"/>
            </a:pPr>
            <a:r>
              <a:rPr lang="en-GB" sz="1800" dirty="0"/>
              <a:t>Start </a:t>
            </a:r>
            <a:r>
              <a:rPr lang="en-GB" sz="1800" spc="-5" dirty="0"/>
              <a:t>at the root</a:t>
            </a:r>
            <a:r>
              <a:rPr lang="en-GB" sz="1800" spc="-15" dirty="0"/>
              <a:t> </a:t>
            </a:r>
            <a:r>
              <a:rPr lang="en-GB" sz="1800" spc="-10" dirty="0"/>
              <a:t>node</a:t>
            </a:r>
            <a:endParaRPr lang="en-GB" sz="1800" dirty="0"/>
          </a:p>
          <a:p>
            <a:pPr marL="457200" marR="575945" indent="-457200">
              <a:lnSpc>
                <a:spcPct val="100000"/>
              </a:lnSpc>
              <a:spcBef>
                <a:spcPts val="600"/>
              </a:spcBef>
              <a:buFont typeface="+mj-lt"/>
              <a:buAutoNum type="arabicPeriod"/>
            </a:pPr>
            <a:r>
              <a:rPr lang="en-GB" sz="1800" spc="-20" dirty="0"/>
              <a:t>Move </a:t>
            </a:r>
            <a:r>
              <a:rPr lang="en-GB" sz="1800" spc="-15" dirty="0"/>
              <a:t>down </a:t>
            </a:r>
            <a:r>
              <a:rPr lang="en-GB" sz="1800" spc="-5" dirty="0"/>
              <a:t>the tree </a:t>
            </a:r>
            <a:r>
              <a:rPr lang="en-GB" sz="1800" spc="-20" dirty="0"/>
              <a:t>recursively, </a:t>
            </a:r>
            <a:r>
              <a:rPr lang="en-GB" sz="1800" spc="-5" dirty="0"/>
              <a:t>going left or right depending </a:t>
            </a:r>
            <a:r>
              <a:rPr lang="en-GB" sz="1800" spc="-10" dirty="0"/>
              <a:t>on </a:t>
            </a:r>
            <a:r>
              <a:rPr lang="en-GB" sz="1800" spc="-5" dirty="0"/>
              <a:t>the current visited </a:t>
            </a:r>
            <a:r>
              <a:rPr lang="en-GB" sz="1800" spc="-10" dirty="0"/>
              <a:t>node, </a:t>
            </a:r>
            <a:r>
              <a:rPr lang="en-GB" sz="1800" spc="-5" dirty="0"/>
              <a:t>which dimension it is splitting, </a:t>
            </a:r>
            <a:r>
              <a:rPr lang="en-GB" sz="1800" spc="-10" dirty="0"/>
              <a:t>and </a:t>
            </a:r>
            <a:r>
              <a:rPr lang="en-GB" sz="1800" spc="-5" dirty="0"/>
              <a:t>the </a:t>
            </a:r>
            <a:r>
              <a:rPr lang="en-GB" sz="1800" dirty="0"/>
              <a:t>query</a:t>
            </a:r>
            <a:r>
              <a:rPr lang="en-GB" sz="1800" spc="-10" dirty="0"/>
              <a:t> </a:t>
            </a:r>
            <a:r>
              <a:rPr lang="en-GB" sz="1800" spc="-5" dirty="0"/>
              <a:t>point</a:t>
            </a:r>
            <a:endParaRPr lang="en-GB" sz="1800" dirty="0"/>
          </a:p>
          <a:p>
            <a:pPr marL="457200" marR="575945" indent="-457200">
              <a:lnSpc>
                <a:spcPct val="100000"/>
              </a:lnSpc>
              <a:spcBef>
                <a:spcPts val="600"/>
              </a:spcBef>
              <a:buFont typeface="+mj-lt"/>
              <a:buAutoNum type="arabicPeriod"/>
            </a:pPr>
            <a:r>
              <a:rPr lang="en-GB" sz="1800" spc="-10" dirty="0"/>
              <a:t>When </a:t>
            </a:r>
            <a:r>
              <a:rPr lang="en-GB" sz="1800" spc="-5" dirty="0"/>
              <a:t>reach </a:t>
            </a:r>
            <a:r>
              <a:rPr lang="en-GB" sz="1800" spc="-10" dirty="0"/>
              <a:t>a </a:t>
            </a:r>
            <a:r>
              <a:rPr lang="en-GB" sz="1800" spc="-5" dirty="0"/>
              <a:t>leaf </a:t>
            </a:r>
            <a:r>
              <a:rPr lang="en-GB" sz="1800" spc="-10" dirty="0"/>
              <a:t>node </a:t>
            </a:r>
            <a:r>
              <a:rPr lang="en-GB" sz="1800" spc="-5" dirty="0"/>
              <a:t>(or there is </a:t>
            </a:r>
            <a:r>
              <a:rPr lang="en-GB" sz="1800" spc="-10" dirty="0"/>
              <a:t>an </a:t>
            </a:r>
            <a:r>
              <a:rPr lang="en-GB" sz="1800" spc="-5" dirty="0"/>
              <a:t>empty subtree in the direction </a:t>
            </a:r>
            <a:r>
              <a:rPr lang="en-GB" sz="1800" spc="-15" dirty="0"/>
              <a:t>we </a:t>
            </a:r>
            <a:r>
              <a:rPr lang="en-GB" sz="1800" spc="-10" dirty="0"/>
              <a:t>want </a:t>
            </a:r>
            <a:r>
              <a:rPr lang="en-GB" sz="1800" spc="-5" dirty="0"/>
              <a:t>to go), </a:t>
            </a:r>
            <a:r>
              <a:rPr lang="en-GB" sz="1800" spc="-15" dirty="0"/>
              <a:t>we </a:t>
            </a:r>
            <a:r>
              <a:rPr lang="en-GB" sz="1800" spc="-5" dirty="0"/>
              <a:t>stop the recursion </a:t>
            </a:r>
            <a:r>
              <a:rPr lang="en-GB" sz="1800" spc="-10" dirty="0"/>
              <a:t>and </a:t>
            </a:r>
            <a:r>
              <a:rPr lang="en-GB" sz="1800" spc="-20" dirty="0"/>
              <a:t>save </a:t>
            </a:r>
            <a:r>
              <a:rPr lang="en-GB" sz="1800" spc="-5" dirty="0"/>
              <a:t>that </a:t>
            </a:r>
            <a:r>
              <a:rPr lang="en-GB" sz="1800" spc="-10" dirty="0"/>
              <a:t>node </a:t>
            </a:r>
            <a:r>
              <a:rPr lang="en-GB" sz="1800" spc="-5" dirty="0"/>
              <a:t>as the current closest point to the</a:t>
            </a:r>
            <a:r>
              <a:rPr lang="en-GB" sz="1800" spc="-15" dirty="0"/>
              <a:t> </a:t>
            </a:r>
            <a:r>
              <a:rPr lang="en-GB" sz="1800" spc="-20" dirty="0"/>
              <a:t>query</a:t>
            </a:r>
            <a:endParaRPr lang="en-GB" sz="1800" dirty="0"/>
          </a:p>
          <a:p>
            <a:pPr marL="457200" marR="575945" indent="-457200">
              <a:lnSpc>
                <a:spcPct val="100000"/>
              </a:lnSpc>
              <a:spcBef>
                <a:spcPts val="600"/>
              </a:spcBef>
              <a:buFont typeface="+mj-lt"/>
              <a:buAutoNum type="arabicPeriod"/>
            </a:pPr>
            <a:r>
              <a:rPr lang="en-GB" sz="1800" spc="-10" dirty="0"/>
              <a:t>Unwind </a:t>
            </a:r>
            <a:r>
              <a:rPr lang="en-GB" sz="1800" spc="-15" dirty="0"/>
              <a:t>back </a:t>
            </a:r>
            <a:r>
              <a:rPr lang="en-GB" sz="1800" spc="-5" dirty="0"/>
              <a:t>the recursion. Looking to see if there is </a:t>
            </a:r>
            <a:r>
              <a:rPr lang="en-GB" sz="1800" spc="-10" dirty="0"/>
              <a:t>a </a:t>
            </a:r>
            <a:r>
              <a:rPr lang="en-GB" sz="1800" spc="-5" dirty="0"/>
              <a:t>closer point</a:t>
            </a:r>
            <a:endParaRPr lang="en-GB" sz="1800" dirty="0"/>
          </a:p>
          <a:p>
            <a:pPr marL="457200" marR="575945" indent="-457200">
              <a:lnSpc>
                <a:spcPct val="100000"/>
              </a:lnSpc>
              <a:spcBef>
                <a:spcPts val="600"/>
              </a:spcBef>
              <a:buFont typeface="+mj-lt"/>
              <a:buAutoNum type="arabicPeriod"/>
            </a:pPr>
            <a:r>
              <a:rPr lang="en-GB" sz="1800" spc="-10" dirty="0"/>
              <a:t>When </a:t>
            </a:r>
            <a:r>
              <a:rPr lang="en-GB" sz="1800" spc="-5" dirty="0"/>
              <a:t>reach the root </a:t>
            </a:r>
            <a:r>
              <a:rPr lang="en-GB" sz="1800" spc="-10" dirty="0"/>
              <a:t>node, </a:t>
            </a:r>
            <a:r>
              <a:rPr lang="en-GB" sz="1800" spc="-15" dirty="0"/>
              <a:t>we </a:t>
            </a:r>
            <a:r>
              <a:rPr lang="en-GB" sz="1800" spc="-10" dirty="0"/>
              <a:t>do </a:t>
            </a:r>
            <a:r>
              <a:rPr lang="en-GB" sz="1800" spc="-5" dirty="0"/>
              <a:t>the </a:t>
            </a:r>
            <a:r>
              <a:rPr lang="en-GB" sz="1800" spc="-10" dirty="0"/>
              <a:t>same checks </a:t>
            </a:r>
            <a:r>
              <a:rPr lang="en-GB" sz="1800" spc="-5" dirty="0"/>
              <a:t>as </a:t>
            </a:r>
            <a:r>
              <a:rPr lang="en-GB" sz="1800" spc="-15" dirty="0"/>
              <a:t>before </a:t>
            </a:r>
            <a:r>
              <a:rPr lang="en-GB" sz="1800" spc="-5" dirty="0"/>
              <a:t>(see if root </a:t>
            </a:r>
            <a:r>
              <a:rPr lang="en-GB" sz="1800" spc="-15" dirty="0"/>
              <a:t>closer, </a:t>
            </a:r>
            <a:r>
              <a:rPr lang="en-GB" sz="1800" spc="-10" dirty="0"/>
              <a:t>check </a:t>
            </a:r>
            <a:r>
              <a:rPr lang="en-GB" sz="1800" spc="-5" dirty="0"/>
              <a:t>if </a:t>
            </a:r>
            <a:r>
              <a:rPr lang="en-GB" sz="1800" spc="-15" dirty="0"/>
              <a:t>we </a:t>
            </a:r>
            <a:r>
              <a:rPr lang="en-GB" sz="1800" spc="-10" dirty="0"/>
              <a:t>need </a:t>
            </a:r>
            <a:r>
              <a:rPr lang="en-GB" sz="1800" spc="-5" dirty="0"/>
              <a:t>to </a:t>
            </a:r>
            <a:r>
              <a:rPr lang="en-GB" sz="1800" spc="-10" dirty="0"/>
              <a:t>go </a:t>
            </a:r>
            <a:r>
              <a:rPr lang="en-GB" sz="1800" spc="-15" dirty="0"/>
              <a:t>down </a:t>
            </a:r>
            <a:r>
              <a:rPr lang="en-GB" sz="1800" spc="-5" dirty="0"/>
              <a:t>the other side). </a:t>
            </a:r>
            <a:r>
              <a:rPr lang="en-GB" sz="1800" spc="-10" dirty="0"/>
              <a:t>Once </a:t>
            </a:r>
            <a:r>
              <a:rPr lang="en-GB" sz="1800" spc="-5" dirty="0"/>
              <a:t>these are </a:t>
            </a:r>
            <a:r>
              <a:rPr lang="en-GB" sz="1800" spc="-10" dirty="0"/>
              <a:t>done, </a:t>
            </a:r>
            <a:r>
              <a:rPr lang="en-GB" sz="1800" spc="-15" dirty="0"/>
              <a:t>we </a:t>
            </a:r>
            <a:r>
              <a:rPr lang="en-GB" sz="1800" spc="-5" dirty="0"/>
              <a:t>are finished </a:t>
            </a:r>
            <a:r>
              <a:rPr lang="en-GB" sz="1800" spc="-10" dirty="0"/>
              <a:t>and </a:t>
            </a:r>
            <a:r>
              <a:rPr lang="en-GB" sz="1800" spc="-5" dirty="0"/>
              <a:t>the current closest point is the nearest neighbour to the</a:t>
            </a:r>
            <a:r>
              <a:rPr lang="en-GB" sz="1800" spc="-15" dirty="0"/>
              <a:t> </a:t>
            </a:r>
            <a:r>
              <a:rPr lang="en-GB" sz="1800" spc="-20" dirty="0"/>
              <a:t>query</a:t>
            </a:r>
            <a:endParaRPr lang="en-GB" sz="1800" dirty="0"/>
          </a:p>
        </p:txBody>
      </p:sp>
      <p:sp>
        <p:nvSpPr>
          <p:cNvPr id="3" name="Title 2">
            <a:extLst>
              <a:ext uri="{FF2B5EF4-FFF2-40B4-BE49-F238E27FC236}">
                <a16:creationId xmlns:a16="http://schemas.microsoft.com/office/drawing/2014/main" id="{02A4C2C8-AFAC-45E0-9128-ACC1137A0A2A}"/>
              </a:ext>
            </a:extLst>
          </p:cNvPr>
          <p:cNvSpPr>
            <a:spLocks noGrp="1"/>
          </p:cNvSpPr>
          <p:nvPr>
            <p:ph type="title"/>
          </p:nvPr>
        </p:nvSpPr>
        <p:spPr>
          <a:xfrm>
            <a:off x="0" y="-1"/>
            <a:ext cx="8378189" cy="902525"/>
          </a:xfrm>
        </p:spPr>
        <p:txBody>
          <a:bodyPr>
            <a:normAutofit fontScale="90000"/>
          </a:bodyPr>
          <a:lstStyle/>
          <a:p>
            <a:r>
              <a:rPr lang="en-US" dirty="0"/>
              <a:t>K-d tree search </a:t>
            </a:r>
            <a:br>
              <a:rPr lang="en-US" dirty="0"/>
            </a:br>
            <a:r>
              <a:rPr lang="en-US" dirty="0"/>
              <a:t>(nearest neighbor query)</a:t>
            </a:r>
            <a:endParaRPr lang="en-GB" dirty="0"/>
          </a:p>
        </p:txBody>
      </p:sp>
    </p:spTree>
    <p:extLst>
      <p:ext uri="{BB962C8B-B14F-4D97-AF65-F5344CB8AC3E}">
        <p14:creationId xmlns:p14="http://schemas.microsoft.com/office/powerpoint/2010/main" val="321667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E314EF-BBD9-4F60-BA09-649547369697}"/>
              </a:ext>
            </a:extLst>
          </p:cNvPr>
          <p:cNvSpPr>
            <a:spLocks noGrp="1"/>
          </p:cNvSpPr>
          <p:nvPr>
            <p:ph idx="1"/>
          </p:nvPr>
        </p:nvSpPr>
        <p:spPr/>
        <p:txBody>
          <a:bodyPr/>
          <a:lstStyle/>
          <a:p>
            <a:pPr>
              <a:lnSpc>
                <a:spcPct val="100000"/>
              </a:lnSpc>
            </a:pPr>
            <a:r>
              <a:rPr lang="en-AU" dirty="0"/>
              <a:t>We basically re-track up to the path of the root node. While re-tracking, we do two things:</a:t>
            </a:r>
          </a:p>
          <a:p>
            <a:pPr lvl="1">
              <a:lnSpc>
                <a:spcPct val="100000"/>
              </a:lnSpc>
            </a:pPr>
            <a:r>
              <a:rPr lang="en-AU" sz="2400" dirty="0"/>
              <a:t>Check the current node to see whether it is closer to the query than the current closest point</a:t>
            </a:r>
          </a:p>
          <a:p>
            <a:pPr lvl="1">
              <a:lnSpc>
                <a:spcPct val="100000"/>
              </a:lnSpc>
            </a:pPr>
            <a:r>
              <a:rPr lang="en-AU" sz="2400" dirty="0"/>
              <a:t>Check if the other subtree/partition can potentially have a closer point</a:t>
            </a:r>
          </a:p>
          <a:p>
            <a:pPr lvl="1">
              <a:lnSpc>
                <a:spcPct val="100000"/>
              </a:lnSpc>
            </a:pPr>
            <a:r>
              <a:rPr lang="en-AU" sz="2400" dirty="0"/>
              <a:t>Calculate the distance between the points to determine the nearest neighbour</a:t>
            </a:r>
          </a:p>
        </p:txBody>
      </p:sp>
      <p:sp>
        <p:nvSpPr>
          <p:cNvPr id="3" name="Title 2">
            <a:extLst>
              <a:ext uri="{FF2B5EF4-FFF2-40B4-BE49-F238E27FC236}">
                <a16:creationId xmlns:a16="http://schemas.microsoft.com/office/drawing/2014/main" id="{3DFE06B7-D38A-48C7-A8EF-75CC0C3ED118}"/>
              </a:ext>
            </a:extLst>
          </p:cNvPr>
          <p:cNvSpPr>
            <a:spLocks noGrp="1"/>
          </p:cNvSpPr>
          <p:nvPr>
            <p:ph type="title"/>
          </p:nvPr>
        </p:nvSpPr>
        <p:spPr/>
        <p:txBody>
          <a:bodyPr>
            <a:normAutofit fontScale="90000"/>
          </a:bodyPr>
          <a:lstStyle/>
          <a:p>
            <a:r>
              <a:rPr lang="en-GB" dirty="0"/>
              <a:t>Search for nearest neighbour</a:t>
            </a:r>
            <a:br>
              <a:rPr lang="en-GB" dirty="0"/>
            </a:br>
            <a:r>
              <a:rPr lang="en-GB" dirty="0"/>
              <a:t>How to unwind</a:t>
            </a:r>
          </a:p>
        </p:txBody>
      </p:sp>
    </p:spTree>
    <p:extLst>
      <p:ext uri="{BB962C8B-B14F-4D97-AF65-F5344CB8AC3E}">
        <p14:creationId xmlns:p14="http://schemas.microsoft.com/office/powerpoint/2010/main" val="88483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46DF0C6B-3E36-4A46-838D-AE5A0028FC4D}"/>
              </a:ext>
            </a:extLst>
          </p:cNvPr>
          <p:cNvSpPr/>
          <p:nvPr/>
        </p:nvSpPr>
        <p:spPr>
          <a:xfrm>
            <a:off x="569923" y="1482462"/>
            <a:ext cx="3559720" cy="3425672"/>
          </a:xfrm>
          <a:prstGeom prst="rect">
            <a:avLst/>
          </a:prstGeom>
          <a:blipFill>
            <a:blip r:embed="rId2" cstate="print"/>
            <a:stretch>
              <a:fillRect/>
            </a:stretch>
          </a:blipFill>
        </p:spPr>
        <p:txBody>
          <a:bodyPr wrap="square" lIns="0" tIns="0" rIns="0" bIns="0" rtlCol="0"/>
          <a:lstStyle/>
          <a:p>
            <a:endParaRPr/>
          </a:p>
        </p:txBody>
      </p:sp>
      <p:sp>
        <p:nvSpPr>
          <p:cNvPr id="3" name="Title 2">
            <a:extLst>
              <a:ext uri="{FF2B5EF4-FFF2-40B4-BE49-F238E27FC236}">
                <a16:creationId xmlns:a16="http://schemas.microsoft.com/office/drawing/2014/main" id="{6F8376B4-2D9E-49D3-859C-D732D5E8F59F}"/>
              </a:ext>
            </a:extLst>
          </p:cNvPr>
          <p:cNvSpPr>
            <a:spLocks noGrp="1"/>
          </p:cNvSpPr>
          <p:nvPr>
            <p:ph type="title"/>
          </p:nvPr>
        </p:nvSpPr>
        <p:spPr/>
        <p:txBody>
          <a:bodyPr/>
          <a:lstStyle/>
          <a:p>
            <a:r>
              <a:rPr lang="en-US" dirty="0"/>
              <a:t>Search for the nearest </a:t>
            </a:r>
            <a:r>
              <a:rPr lang="en-US" dirty="0" err="1"/>
              <a:t>neighbour</a:t>
            </a:r>
            <a:endParaRPr lang="en-GB" dirty="0"/>
          </a:p>
        </p:txBody>
      </p:sp>
      <p:pic>
        <p:nvPicPr>
          <p:cNvPr id="7" name="Picture 6">
            <a:extLst>
              <a:ext uri="{FF2B5EF4-FFF2-40B4-BE49-F238E27FC236}">
                <a16:creationId xmlns:a16="http://schemas.microsoft.com/office/drawing/2014/main" id="{EC4D9528-32D2-434D-B4A9-ED52C539BBFD}"/>
              </a:ext>
            </a:extLst>
          </p:cNvPr>
          <p:cNvPicPr>
            <a:picLocks noChangeAspect="1"/>
          </p:cNvPicPr>
          <p:nvPr/>
        </p:nvPicPr>
        <p:blipFill>
          <a:blip r:embed="rId3"/>
          <a:stretch>
            <a:fillRect/>
          </a:stretch>
        </p:blipFill>
        <p:spPr>
          <a:xfrm>
            <a:off x="5668327" y="1482462"/>
            <a:ext cx="2333625" cy="1076325"/>
          </a:xfrm>
          <a:prstGeom prst="rect">
            <a:avLst/>
          </a:prstGeom>
        </p:spPr>
      </p:pic>
      <p:pic>
        <p:nvPicPr>
          <p:cNvPr id="2" name="Picture 1">
            <a:extLst>
              <a:ext uri="{FF2B5EF4-FFF2-40B4-BE49-F238E27FC236}">
                <a16:creationId xmlns:a16="http://schemas.microsoft.com/office/drawing/2014/main" id="{09C14ADD-5E6F-441F-8C31-A79EB8309D15}"/>
              </a:ext>
            </a:extLst>
          </p:cNvPr>
          <p:cNvPicPr>
            <a:picLocks noChangeAspect="1"/>
          </p:cNvPicPr>
          <p:nvPr/>
        </p:nvPicPr>
        <p:blipFill>
          <a:blip r:embed="rId4"/>
          <a:stretch>
            <a:fillRect/>
          </a:stretch>
        </p:blipFill>
        <p:spPr>
          <a:xfrm>
            <a:off x="5063490" y="1523047"/>
            <a:ext cx="4000500" cy="1800225"/>
          </a:xfrm>
          <a:prstGeom prst="rect">
            <a:avLst/>
          </a:prstGeom>
        </p:spPr>
      </p:pic>
      <p:pic>
        <p:nvPicPr>
          <p:cNvPr id="6" name="Picture 5">
            <a:extLst>
              <a:ext uri="{FF2B5EF4-FFF2-40B4-BE49-F238E27FC236}">
                <a16:creationId xmlns:a16="http://schemas.microsoft.com/office/drawing/2014/main" id="{60739805-06BD-49E1-9362-F5273B9A9600}"/>
              </a:ext>
            </a:extLst>
          </p:cNvPr>
          <p:cNvPicPr>
            <a:picLocks noChangeAspect="1"/>
          </p:cNvPicPr>
          <p:nvPr/>
        </p:nvPicPr>
        <p:blipFill>
          <a:blip r:embed="rId5"/>
          <a:stretch>
            <a:fillRect/>
          </a:stretch>
        </p:blipFill>
        <p:spPr>
          <a:xfrm>
            <a:off x="4571999" y="1482463"/>
            <a:ext cx="4410075" cy="2933700"/>
          </a:xfrm>
          <a:prstGeom prst="rect">
            <a:avLst/>
          </a:prstGeom>
        </p:spPr>
      </p:pic>
    </p:spTree>
    <p:extLst>
      <p:ext uri="{BB962C8B-B14F-4D97-AF65-F5344CB8AC3E}">
        <p14:creationId xmlns:p14="http://schemas.microsoft.com/office/powerpoint/2010/main" val="32571701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739805-06BD-49E1-9362-F5273B9A9600}"/>
              </a:ext>
            </a:extLst>
          </p:cNvPr>
          <p:cNvPicPr>
            <a:picLocks noChangeAspect="1"/>
          </p:cNvPicPr>
          <p:nvPr/>
        </p:nvPicPr>
        <p:blipFill>
          <a:blip r:embed="rId2"/>
          <a:stretch>
            <a:fillRect/>
          </a:stretch>
        </p:blipFill>
        <p:spPr>
          <a:xfrm>
            <a:off x="4571999" y="1482463"/>
            <a:ext cx="4410075" cy="2933700"/>
          </a:xfrm>
          <a:prstGeom prst="rect">
            <a:avLst/>
          </a:prstGeom>
        </p:spPr>
      </p:pic>
      <p:sp>
        <p:nvSpPr>
          <p:cNvPr id="3" name="Title 2">
            <a:extLst>
              <a:ext uri="{FF2B5EF4-FFF2-40B4-BE49-F238E27FC236}">
                <a16:creationId xmlns:a16="http://schemas.microsoft.com/office/drawing/2014/main" id="{6F8376B4-2D9E-49D3-859C-D732D5E8F59F}"/>
              </a:ext>
            </a:extLst>
          </p:cNvPr>
          <p:cNvSpPr>
            <a:spLocks noGrp="1"/>
          </p:cNvSpPr>
          <p:nvPr>
            <p:ph type="title"/>
          </p:nvPr>
        </p:nvSpPr>
        <p:spPr/>
        <p:txBody>
          <a:bodyPr/>
          <a:lstStyle/>
          <a:p>
            <a:r>
              <a:rPr lang="en-US" dirty="0"/>
              <a:t>Search for the nearest </a:t>
            </a:r>
            <a:r>
              <a:rPr lang="en-US" dirty="0" err="1"/>
              <a:t>neighbour</a:t>
            </a:r>
            <a:endParaRPr lang="en-GB" dirty="0"/>
          </a:p>
        </p:txBody>
      </p:sp>
      <p:grpSp>
        <p:nvGrpSpPr>
          <p:cNvPr id="9" name="Group 8">
            <a:extLst>
              <a:ext uri="{FF2B5EF4-FFF2-40B4-BE49-F238E27FC236}">
                <a16:creationId xmlns:a16="http://schemas.microsoft.com/office/drawing/2014/main" id="{DC072172-CC6A-4E47-B2E0-E6F5E5BF3FB9}"/>
              </a:ext>
            </a:extLst>
          </p:cNvPr>
          <p:cNvGrpSpPr/>
          <p:nvPr/>
        </p:nvGrpSpPr>
        <p:grpSpPr>
          <a:xfrm>
            <a:off x="6504609" y="4416163"/>
            <a:ext cx="585417" cy="384437"/>
            <a:chOff x="7151784" y="4416163"/>
            <a:chExt cx="585417" cy="384437"/>
          </a:xfrm>
        </p:grpSpPr>
        <p:sp>
          <p:nvSpPr>
            <p:cNvPr id="4" name="Oval 3">
              <a:extLst>
                <a:ext uri="{FF2B5EF4-FFF2-40B4-BE49-F238E27FC236}">
                  <a16:creationId xmlns:a16="http://schemas.microsoft.com/office/drawing/2014/main" id="{E22CC7E2-C6C9-49AC-9FE0-63D17F277EB1}"/>
                </a:ext>
              </a:extLst>
            </p:cNvPr>
            <p:cNvSpPr/>
            <p:nvPr/>
          </p:nvSpPr>
          <p:spPr>
            <a:xfrm>
              <a:off x="7241647" y="4416163"/>
              <a:ext cx="384437" cy="384437"/>
            </a:xfrm>
            <a:prstGeom prst="ellipse">
              <a:avLst/>
            </a:prstGeom>
            <a:solidFill>
              <a:srgbClr val="FFCC00"/>
            </a:solidFill>
            <a:ln w="190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000" dirty="0">
                <a:solidFill>
                  <a:schemeClr val="accent2"/>
                </a:solidFill>
              </a:endParaRPr>
            </a:p>
          </p:txBody>
        </p:sp>
        <p:sp>
          <p:nvSpPr>
            <p:cNvPr id="5" name="TextBox 4">
              <a:extLst>
                <a:ext uri="{FF2B5EF4-FFF2-40B4-BE49-F238E27FC236}">
                  <a16:creationId xmlns:a16="http://schemas.microsoft.com/office/drawing/2014/main" id="{2B69450B-F5E1-48B0-B7E9-B1953F18A3AB}"/>
                </a:ext>
              </a:extLst>
            </p:cNvPr>
            <p:cNvSpPr txBox="1"/>
            <p:nvPr/>
          </p:nvSpPr>
          <p:spPr>
            <a:xfrm>
              <a:off x="7151784" y="4456747"/>
              <a:ext cx="585417" cy="276999"/>
            </a:xfrm>
            <a:prstGeom prst="rect">
              <a:avLst/>
            </a:prstGeom>
            <a:noFill/>
          </p:spPr>
          <p:txBody>
            <a:bodyPr wrap="none" rtlCol="0">
              <a:spAutoFit/>
            </a:bodyPr>
            <a:lstStyle/>
            <a:p>
              <a:r>
                <a:rPr lang="en-AU" sz="1200" b="1" dirty="0">
                  <a:solidFill>
                    <a:schemeClr val="accent2"/>
                  </a:solidFill>
                </a:rPr>
                <a:t>(16,6)</a:t>
              </a:r>
            </a:p>
          </p:txBody>
        </p:sp>
      </p:grpSp>
      <p:cxnSp>
        <p:nvCxnSpPr>
          <p:cNvPr id="11" name="Straight Connector 10">
            <a:extLst>
              <a:ext uri="{FF2B5EF4-FFF2-40B4-BE49-F238E27FC236}">
                <a16:creationId xmlns:a16="http://schemas.microsoft.com/office/drawing/2014/main" id="{74BE7F40-46B4-4202-B1E2-69ADB8CF7002}"/>
              </a:ext>
            </a:extLst>
          </p:cNvPr>
          <p:cNvCxnSpPr>
            <a:cxnSpLocks/>
          </p:cNvCxnSpPr>
          <p:nvPr/>
        </p:nvCxnSpPr>
        <p:spPr>
          <a:xfrm flipH="1">
            <a:off x="6901364" y="4189686"/>
            <a:ext cx="141881" cy="267061"/>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5487BAC1-80D0-4C8D-B8CE-E40AA8A2D51F}"/>
              </a:ext>
            </a:extLst>
          </p:cNvPr>
          <p:cNvSpPr txBox="1"/>
          <p:nvPr/>
        </p:nvSpPr>
        <p:spPr>
          <a:xfrm>
            <a:off x="485120" y="1154095"/>
            <a:ext cx="4086880" cy="3477875"/>
          </a:xfrm>
          <a:prstGeom prst="rect">
            <a:avLst/>
          </a:prstGeom>
          <a:noFill/>
        </p:spPr>
        <p:txBody>
          <a:bodyPr wrap="square" rtlCol="0">
            <a:spAutoFit/>
          </a:bodyPr>
          <a:lstStyle/>
          <a:p>
            <a:r>
              <a:rPr lang="en-AU" sz="2000" dirty="0">
                <a:solidFill>
                  <a:schemeClr val="accent1"/>
                </a:solidFill>
              </a:rPr>
              <a:t>d((16,6),(16,8)) = 2</a:t>
            </a:r>
          </a:p>
          <a:p>
            <a:endParaRPr lang="en-AU" sz="2000" dirty="0">
              <a:solidFill>
                <a:schemeClr val="accent1"/>
              </a:solidFill>
            </a:endParaRPr>
          </a:p>
          <a:p>
            <a:r>
              <a:rPr lang="en-AU" sz="2000" dirty="0">
                <a:solidFill>
                  <a:schemeClr val="accent1"/>
                </a:solidFill>
              </a:rPr>
              <a:t>d((16,6),(11,10)) = 11</a:t>
            </a:r>
          </a:p>
          <a:p>
            <a:endParaRPr lang="en-AU" sz="2000" dirty="0">
              <a:solidFill>
                <a:schemeClr val="accent1"/>
              </a:solidFill>
            </a:endParaRPr>
          </a:p>
          <a:p>
            <a:r>
              <a:rPr lang="en-AU" sz="2000" dirty="0">
                <a:solidFill>
                  <a:schemeClr val="accent1"/>
                </a:solidFill>
              </a:rPr>
              <a:t>d((16,6),(16,8)) &lt; d((16,6),(11,10))</a:t>
            </a:r>
          </a:p>
          <a:p>
            <a:endParaRPr lang="en-AU" sz="2000" dirty="0">
              <a:solidFill>
                <a:schemeClr val="accent1"/>
              </a:solidFill>
            </a:endParaRPr>
          </a:p>
          <a:p>
            <a:r>
              <a:rPr lang="en-AU" sz="2000" dirty="0">
                <a:solidFill>
                  <a:schemeClr val="accent1"/>
                </a:solidFill>
              </a:rPr>
              <a:t>(16,8) is the current closest point</a:t>
            </a:r>
          </a:p>
          <a:p>
            <a:endParaRPr lang="en-AU" sz="2000" dirty="0">
              <a:solidFill>
                <a:schemeClr val="accent1"/>
              </a:solidFill>
            </a:endParaRPr>
          </a:p>
          <a:p>
            <a:r>
              <a:rPr lang="en-AU" sz="2000" dirty="0">
                <a:solidFill>
                  <a:schemeClr val="accent1"/>
                </a:solidFill>
              </a:rPr>
              <a:t>Now we need to check if the other subtree of (11,10) can potentially have a closer point</a:t>
            </a:r>
          </a:p>
        </p:txBody>
      </p:sp>
    </p:spTree>
    <p:extLst>
      <p:ext uri="{BB962C8B-B14F-4D97-AF65-F5344CB8AC3E}">
        <p14:creationId xmlns:p14="http://schemas.microsoft.com/office/powerpoint/2010/main" val="10091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8376B4-2D9E-49D3-859C-D732D5E8F59F}"/>
              </a:ext>
            </a:extLst>
          </p:cNvPr>
          <p:cNvSpPr>
            <a:spLocks noGrp="1"/>
          </p:cNvSpPr>
          <p:nvPr>
            <p:ph type="title"/>
          </p:nvPr>
        </p:nvSpPr>
        <p:spPr/>
        <p:txBody>
          <a:bodyPr/>
          <a:lstStyle/>
          <a:p>
            <a:r>
              <a:rPr lang="en-US" dirty="0"/>
              <a:t>Search for the nearest </a:t>
            </a:r>
            <a:r>
              <a:rPr lang="en-US" dirty="0" err="1"/>
              <a:t>neighbour</a:t>
            </a:r>
            <a:endParaRPr lang="en-GB" dirty="0"/>
          </a:p>
        </p:txBody>
      </p:sp>
      <p:sp>
        <p:nvSpPr>
          <p:cNvPr id="2" name="TextBox 1">
            <a:extLst>
              <a:ext uri="{FF2B5EF4-FFF2-40B4-BE49-F238E27FC236}">
                <a16:creationId xmlns:a16="http://schemas.microsoft.com/office/drawing/2014/main" id="{5487BAC1-80D0-4C8D-B8CE-E40AA8A2D51F}"/>
              </a:ext>
            </a:extLst>
          </p:cNvPr>
          <p:cNvSpPr txBox="1"/>
          <p:nvPr/>
        </p:nvSpPr>
        <p:spPr>
          <a:xfrm>
            <a:off x="485120" y="1178813"/>
            <a:ext cx="4800270" cy="3631763"/>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en-AU" sz="2000" dirty="0">
                <a:solidFill>
                  <a:schemeClr val="accent1"/>
                </a:solidFill>
              </a:rPr>
              <a:t>Now we need to check if the other subtree of (11,10) can potentially have a closer point</a:t>
            </a:r>
          </a:p>
          <a:p>
            <a:pPr marL="342900" indent="-342900">
              <a:spcBef>
                <a:spcPts val="1200"/>
              </a:spcBef>
              <a:buFont typeface="Arial" panose="020B0604020202020204" pitchFamily="34" charset="0"/>
              <a:buChar char="•"/>
            </a:pPr>
            <a:r>
              <a:rPr lang="en-AU" sz="2000" dirty="0">
                <a:solidFill>
                  <a:schemeClr val="accent1"/>
                </a:solidFill>
              </a:rPr>
              <a:t>Check straight line distance to partitioning line </a:t>
            </a:r>
            <a:r>
              <a:rPr lang="en-AU" sz="2000" dirty="0">
                <a:solidFill>
                  <a:schemeClr val="accent1"/>
                </a:solidFill>
                <a:sym typeface="Wingdings" panose="05000000000000000000" pitchFamily="2" charset="2"/>
              </a:rPr>
              <a:t> (11,6)</a:t>
            </a:r>
          </a:p>
          <a:p>
            <a:pPr marL="800100" lvl="1" indent="-342900">
              <a:spcBef>
                <a:spcPts val="1200"/>
              </a:spcBef>
              <a:buFont typeface="Arial" panose="020B0604020202020204" pitchFamily="34" charset="0"/>
              <a:buChar char="•"/>
            </a:pPr>
            <a:r>
              <a:rPr lang="en-AU" sz="2000" dirty="0">
                <a:solidFill>
                  <a:schemeClr val="accent1"/>
                </a:solidFill>
                <a:sym typeface="Wingdings" panose="05000000000000000000" pitchFamily="2" charset="2"/>
              </a:rPr>
              <a:t>d((16,6),(11,6)) = 5</a:t>
            </a:r>
          </a:p>
          <a:p>
            <a:pPr marL="800100" lvl="1" indent="-342900">
              <a:spcBef>
                <a:spcPts val="1200"/>
              </a:spcBef>
              <a:buFont typeface="Arial" panose="020B0604020202020204" pitchFamily="34" charset="0"/>
              <a:buChar char="•"/>
            </a:pPr>
            <a:r>
              <a:rPr lang="en-AU" sz="2000" dirty="0">
                <a:solidFill>
                  <a:schemeClr val="accent1"/>
                </a:solidFill>
              </a:rPr>
              <a:t>d((16,6),(16,8)) = 2</a:t>
            </a:r>
            <a:endParaRPr lang="en-AU" sz="2000" dirty="0">
              <a:solidFill>
                <a:schemeClr val="accent1"/>
              </a:solidFill>
              <a:sym typeface="Wingdings" panose="05000000000000000000" pitchFamily="2" charset="2"/>
            </a:endParaRPr>
          </a:p>
          <a:p>
            <a:pPr marL="342900" indent="-342900">
              <a:spcBef>
                <a:spcPts val="1200"/>
              </a:spcBef>
              <a:buFont typeface="Arial" panose="020B0604020202020204" pitchFamily="34" charset="0"/>
              <a:buChar char="•"/>
            </a:pPr>
            <a:r>
              <a:rPr lang="en-AU" sz="2000" dirty="0">
                <a:solidFill>
                  <a:schemeClr val="accent1"/>
                </a:solidFill>
                <a:sym typeface="Wingdings" panose="05000000000000000000" pitchFamily="2" charset="2"/>
              </a:rPr>
              <a:t>(16,8) is still the nearest neighbour</a:t>
            </a:r>
          </a:p>
          <a:p>
            <a:pPr marL="342900" indent="-342900">
              <a:spcBef>
                <a:spcPts val="1200"/>
              </a:spcBef>
              <a:buFont typeface="Arial" panose="020B0604020202020204" pitchFamily="34" charset="0"/>
              <a:buChar char="•"/>
            </a:pPr>
            <a:r>
              <a:rPr lang="en-AU" sz="2000" dirty="0">
                <a:solidFill>
                  <a:schemeClr val="accent1"/>
                </a:solidFill>
                <a:sym typeface="Wingdings" panose="05000000000000000000" pitchFamily="2" charset="2"/>
              </a:rPr>
              <a:t>Continue all the way to the root (8,9)</a:t>
            </a:r>
            <a:endParaRPr lang="en-AU" sz="2000" dirty="0">
              <a:solidFill>
                <a:schemeClr val="accent1"/>
              </a:solidFill>
            </a:endParaRPr>
          </a:p>
        </p:txBody>
      </p:sp>
      <p:sp>
        <p:nvSpPr>
          <p:cNvPr id="10" name="object 3">
            <a:extLst>
              <a:ext uri="{FF2B5EF4-FFF2-40B4-BE49-F238E27FC236}">
                <a16:creationId xmlns:a16="http://schemas.microsoft.com/office/drawing/2014/main" id="{B1B164A2-62DB-4642-BF81-F7E709B4F150}"/>
              </a:ext>
            </a:extLst>
          </p:cNvPr>
          <p:cNvSpPr/>
          <p:nvPr/>
        </p:nvSpPr>
        <p:spPr>
          <a:xfrm>
            <a:off x="5322506" y="1180196"/>
            <a:ext cx="3559720" cy="3425672"/>
          </a:xfrm>
          <a:prstGeom prst="rect">
            <a:avLst/>
          </a:prstGeom>
          <a:blipFill>
            <a:blip r:embed="rId2" cstate="print"/>
            <a:stretch>
              <a:fillRect/>
            </a:stretch>
          </a:blipFill>
        </p:spPr>
        <p:txBody>
          <a:bodyPr wrap="square" lIns="0" tIns="0" rIns="0" bIns="0" rtlCol="0"/>
          <a:lstStyle/>
          <a:p>
            <a:endParaRPr dirty="0"/>
          </a:p>
        </p:txBody>
      </p:sp>
      <p:cxnSp>
        <p:nvCxnSpPr>
          <p:cNvPr id="8" name="Straight Connector 7">
            <a:extLst>
              <a:ext uri="{FF2B5EF4-FFF2-40B4-BE49-F238E27FC236}">
                <a16:creationId xmlns:a16="http://schemas.microsoft.com/office/drawing/2014/main" id="{1D3A6561-AA26-4D9A-BB94-243F357FCD35}"/>
              </a:ext>
            </a:extLst>
          </p:cNvPr>
          <p:cNvCxnSpPr/>
          <p:nvPr/>
        </p:nvCxnSpPr>
        <p:spPr>
          <a:xfrm flipH="1">
            <a:off x="7325712" y="3421117"/>
            <a:ext cx="77251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EA859D0-68BF-4592-8D12-BBEC40E3533B}"/>
              </a:ext>
            </a:extLst>
          </p:cNvPr>
          <p:cNvSpPr txBox="1"/>
          <p:nvPr/>
        </p:nvSpPr>
        <p:spPr>
          <a:xfrm>
            <a:off x="7278415" y="3425463"/>
            <a:ext cx="641266" cy="307777"/>
          </a:xfrm>
          <a:prstGeom prst="rect">
            <a:avLst/>
          </a:prstGeom>
          <a:noFill/>
        </p:spPr>
        <p:txBody>
          <a:bodyPr wrap="none" rtlCol="0">
            <a:spAutoFit/>
          </a:bodyPr>
          <a:lstStyle/>
          <a:p>
            <a:r>
              <a:rPr lang="en-AU" sz="1400" b="1" dirty="0">
                <a:solidFill>
                  <a:srgbClr val="00C8A0"/>
                </a:solidFill>
              </a:rPr>
              <a:t>(11,6)</a:t>
            </a:r>
          </a:p>
        </p:txBody>
      </p:sp>
    </p:spTree>
    <p:extLst>
      <p:ext uri="{BB962C8B-B14F-4D97-AF65-F5344CB8AC3E}">
        <p14:creationId xmlns:p14="http://schemas.microsoft.com/office/powerpoint/2010/main" val="115252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97E75F-1B5E-4682-8418-FFFB140601C5}"/>
              </a:ext>
            </a:extLst>
          </p:cNvPr>
          <p:cNvSpPr>
            <a:spLocks noGrp="1"/>
          </p:cNvSpPr>
          <p:nvPr>
            <p:ph idx="1"/>
          </p:nvPr>
        </p:nvSpPr>
        <p:spPr/>
        <p:txBody>
          <a:bodyPr/>
          <a:lstStyle/>
          <a:p>
            <a:pPr>
              <a:lnSpc>
                <a:spcPct val="100000"/>
              </a:lnSpc>
            </a:pPr>
            <a:r>
              <a:rPr lang="en-AU" dirty="0"/>
              <a:t>That’s the process to search for the one nearest neighbour</a:t>
            </a:r>
          </a:p>
          <a:p>
            <a:pPr>
              <a:lnSpc>
                <a:spcPct val="100000"/>
              </a:lnSpc>
            </a:pPr>
            <a:r>
              <a:rPr lang="en-AU" dirty="0"/>
              <a:t>What about searching for k nearest neighbours?</a:t>
            </a:r>
          </a:p>
          <a:p>
            <a:pPr lvl="1">
              <a:lnSpc>
                <a:spcPct val="100000"/>
              </a:lnSpc>
            </a:pPr>
            <a:r>
              <a:rPr lang="en-AU" sz="2400" dirty="0"/>
              <a:t>We keep k closest points (instead of one)</a:t>
            </a:r>
          </a:p>
          <a:p>
            <a:pPr lvl="1">
              <a:lnSpc>
                <a:spcPct val="100000"/>
              </a:lnSpc>
            </a:pPr>
            <a:r>
              <a:rPr lang="en-AU" sz="2400" dirty="0"/>
              <a:t>Only eliminate a sub-tree branch if none of points in that branch cannot be closer than </a:t>
            </a:r>
            <a:r>
              <a:rPr lang="en-AU" sz="2400" i="1" dirty="0">
                <a:solidFill>
                  <a:srgbClr val="C00000"/>
                </a:solidFill>
              </a:rPr>
              <a:t>any of the current k closest points</a:t>
            </a:r>
          </a:p>
          <a:p>
            <a:pPr lvl="1">
              <a:lnSpc>
                <a:spcPct val="100000"/>
              </a:lnSpc>
            </a:pPr>
            <a:endParaRPr lang="en-AU" dirty="0"/>
          </a:p>
        </p:txBody>
      </p:sp>
      <p:sp>
        <p:nvSpPr>
          <p:cNvPr id="3" name="Title 2">
            <a:extLst>
              <a:ext uri="{FF2B5EF4-FFF2-40B4-BE49-F238E27FC236}">
                <a16:creationId xmlns:a16="http://schemas.microsoft.com/office/drawing/2014/main" id="{DE38F718-3D99-4238-9C67-95542B55966C}"/>
              </a:ext>
            </a:extLst>
          </p:cNvPr>
          <p:cNvSpPr>
            <a:spLocks noGrp="1"/>
          </p:cNvSpPr>
          <p:nvPr>
            <p:ph type="title"/>
          </p:nvPr>
        </p:nvSpPr>
        <p:spPr/>
        <p:txBody>
          <a:bodyPr>
            <a:normAutofit fontScale="90000"/>
          </a:bodyPr>
          <a:lstStyle/>
          <a:p>
            <a:r>
              <a:rPr lang="en-AU" dirty="0"/>
              <a:t>Search for the k nearest neighbours</a:t>
            </a:r>
          </a:p>
        </p:txBody>
      </p:sp>
    </p:spTree>
    <p:extLst>
      <p:ext uri="{BB962C8B-B14F-4D97-AF65-F5344CB8AC3E}">
        <p14:creationId xmlns:p14="http://schemas.microsoft.com/office/powerpoint/2010/main" val="5891898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E99892-A4A7-4831-BBAC-76C6D05BF9DA}"/>
              </a:ext>
            </a:extLst>
          </p:cNvPr>
          <p:cNvSpPr>
            <a:spLocks noGrp="1"/>
          </p:cNvSpPr>
          <p:nvPr>
            <p:ph idx="1"/>
          </p:nvPr>
        </p:nvSpPr>
        <p:spPr/>
        <p:txBody>
          <a:bodyPr/>
          <a:lstStyle/>
          <a:p>
            <a:pPr>
              <a:lnSpc>
                <a:spcPct val="100000"/>
              </a:lnSpc>
            </a:pPr>
            <a:r>
              <a:rPr lang="en-AU" dirty="0"/>
              <a:t>Similar to BST and </a:t>
            </a:r>
            <a:r>
              <a:rPr lang="en-AU" dirty="0" err="1"/>
              <a:t>Kd</a:t>
            </a:r>
            <a:r>
              <a:rPr lang="en-AU" dirty="0"/>
              <a:t>-tree construction </a:t>
            </a:r>
          </a:p>
          <a:p>
            <a:pPr>
              <a:lnSpc>
                <a:spcPct val="100000"/>
              </a:lnSpc>
            </a:pPr>
            <a:r>
              <a:rPr lang="en-AU" dirty="0"/>
              <a:t>To add a new node X to existing </a:t>
            </a:r>
            <a:r>
              <a:rPr lang="en-AU" dirty="0" err="1"/>
              <a:t>Kd</a:t>
            </a:r>
            <a:r>
              <a:rPr lang="en-AU" dirty="0"/>
              <a:t>-tree:</a:t>
            </a:r>
          </a:p>
          <a:p>
            <a:pPr lvl="1">
              <a:lnSpc>
                <a:spcPct val="100000"/>
              </a:lnSpc>
            </a:pPr>
            <a:r>
              <a:rPr lang="en-AU" sz="2400" dirty="0"/>
              <a:t>Traverse tree</a:t>
            </a:r>
          </a:p>
          <a:p>
            <a:pPr lvl="1">
              <a:lnSpc>
                <a:spcPct val="100000"/>
              </a:lnSpc>
            </a:pPr>
            <a:r>
              <a:rPr lang="en-AU" sz="2400" dirty="0"/>
              <a:t>When read empty node, insert node and make necessary connection to predecessor</a:t>
            </a:r>
          </a:p>
          <a:p>
            <a:pPr>
              <a:lnSpc>
                <a:spcPct val="100000"/>
              </a:lnSpc>
            </a:pPr>
            <a:endParaRPr lang="en-AU" dirty="0"/>
          </a:p>
        </p:txBody>
      </p:sp>
      <p:sp>
        <p:nvSpPr>
          <p:cNvPr id="3" name="Title 2">
            <a:extLst>
              <a:ext uri="{FF2B5EF4-FFF2-40B4-BE49-F238E27FC236}">
                <a16:creationId xmlns:a16="http://schemas.microsoft.com/office/drawing/2014/main" id="{B2020D89-9A1B-4DE4-861F-5282D2F1CC18}"/>
              </a:ext>
            </a:extLst>
          </p:cNvPr>
          <p:cNvSpPr>
            <a:spLocks noGrp="1"/>
          </p:cNvSpPr>
          <p:nvPr>
            <p:ph type="title"/>
          </p:nvPr>
        </p:nvSpPr>
        <p:spPr/>
        <p:txBody>
          <a:bodyPr/>
          <a:lstStyle/>
          <a:p>
            <a:r>
              <a:rPr lang="en-AU" dirty="0"/>
              <a:t>K-d tree adding</a:t>
            </a:r>
          </a:p>
        </p:txBody>
      </p:sp>
    </p:spTree>
    <p:extLst>
      <p:ext uri="{BB962C8B-B14F-4D97-AF65-F5344CB8AC3E}">
        <p14:creationId xmlns:p14="http://schemas.microsoft.com/office/powerpoint/2010/main" val="13736478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E99892-A4A7-4831-BBAC-76C6D05BF9DA}"/>
              </a:ext>
            </a:extLst>
          </p:cNvPr>
          <p:cNvSpPr>
            <a:spLocks noGrp="1"/>
          </p:cNvSpPr>
          <p:nvPr>
            <p:ph idx="1"/>
          </p:nvPr>
        </p:nvSpPr>
        <p:spPr/>
        <p:txBody>
          <a:bodyPr/>
          <a:lstStyle/>
          <a:p>
            <a:pPr>
              <a:lnSpc>
                <a:spcPct val="100000"/>
              </a:lnSpc>
            </a:pPr>
            <a:r>
              <a:rPr lang="en-AU" dirty="0"/>
              <a:t>To delete point </a:t>
            </a:r>
            <a:r>
              <a:rPr lang="en-AU" i="1" dirty="0"/>
              <a:t>p</a:t>
            </a:r>
            <a:r>
              <a:rPr lang="en-AU" dirty="0"/>
              <a:t> from existing K-d tree (note: this approach is not the most efficient one):</a:t>
            </a:r>
          </a:p>
          <a:p>
            <a:pPr lvl="1">
              <a:lnSpc>
                <a:spcPct val="100000"/>
              </a:lnSpc>
            </a:pPr>
            <a:r>
              <a:rPr lang="en-AU" sz="2400" dirty="0"/>
              <a:t>Traverse tree to find node where </a:t>
            </a:r>
            <a:r>
              <a:rPr lang="en-AU" sz="2400" i="1" dirty="0"/>
              <a:t>p</a:t>
            </a:r>
            <a:r>
              <a:rPr lang="en-AU" sz="2400" dirty="0"/>
              <a:t> is. Call this node Y</a:t>
            </a:r>
          </a:p>
          <a:p>
            <a:pPr lvl="1">
              <a:lnSpc>
                <a:spcPct val="100000"/>
              </a:lnSpc>
            </a:pPr>
            <a:r>
              <a:rPr lang="en-AU" sz="2400" dirty="0"/>
              <a:t>Delete Y</a:t>
            </a:r>
          </a:p>
          <a:p>
            <a:pPr lvl="1">
              <a:lnSpc>
                <a:spcPct val="100000"/>
              </a:lnSpc>
            </a:pPr>
            <a:r>
              <a:rPr lang="en-AU" sz="2400" dirty="0"/>
              <a:t>For all nodes in subtree of Y, use construction method to recreate subtree, rooted at former position of node Y</a:t>
            </a:r>
          </a:p>
        </p:txBody>
      </p:sp>
      <p:sp>
        <p:nvSpPr>
          <p:cNvPr id="3" name="Title 2">
            <a:extLst>
              <a:ext uri="{FF2B5EF4-FFF2-40B4-BE49-F238E27FC236}">
                <a16:creationId xmlns:a16="http://schemas.microsoft.com/office/drawing/2014/main" id="{B2020D89-9A1B-4DE4-861F-5282D2F1CC18}"/>
              </a:ext>
            </a:extLst>
          </p:cNvPr>
          <p:cNvSpPr>
            <a:spLocks noGrp="1"/>
          </p:cNvSpPr>
          <p:nvPr>
            <p:ph type="title"/>
          </p:nvPr>
        </p:nvSpPr>
        <p:spPr/>
        <p:txBody>
          <a:bodyPr/>
          <a:lstStyle/>
          <a:p>
            <a:r>
              <a:rPr lang="en-AU" dirty="0"/>
              <a:t>K-d tree deletion</a:t>
            </a:r>
          </a:p>
        </p:txBody>
      </p:sp>
    </p:spTree>
    <p:extLst>
      <p:ext uri="{BB962C8B-B14F-4D97-AF65-F5344CB8AC3E}">
        <p14:creationId xmlns:p14="http://schemas.microsoft.com/office/powerpoint/2010/main" val="24911096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CD6B4-3BC1-48F6-86E1-422803E855C8}"/>
              </a:ext>
            </a:extLst>
          </p:cNvPr>
          <p:cNvSpPr>
            <a:spLocks noGrp="1"/>
          </p:cNvSpPr>
          <p:nvPr>
            <p:ph idx="1"/>
          </p:nvPr>
        </p:nvSpPr>
        <p:spPr/>
        <p:txBody>
          <a:bodyPr/>
          <a:lstStyle/>
          <a:p>
            <a:r>
              <a:rPr lang="en-AU" dirty="0"/>
              <a:t>To solve the nearest neighbours problem</a:t>
            </a:r>
          </a:p>
          <a:p>
            <a:r>
              <a:rPr lang="en-AU" dirty="0"/>
              <a:t>Can’t we use graph search (e.g., BFS)?</a:t>
            </a:r>
          </a:p>
          <a:p>
            <a:r>
              <a:rPr lang="en-AU" dirty="0"/>
              <a:t>Think about when you are searching in a 3D space</a:t>
            </a:r>
          </a:p>
        </p:txBody>
      </p:sp>
      <p:sp>
        <p:nvSpPr>
          <p:cNvPr id="3" name="Title 2">
            <a:extLst>
              <a:ext uri="{FF2B5EF4-FFF2-40B4-BE49-F238E27FC236}">
                <a16:creationId xmlns:a16="http://schemas.microsoft.com/office/drawing/2014/main" id="{4C4FDB96-5D1A-4D5B-9CF1-F8FDADD241A8}"/>
              </a:ext>
            </a:extLst>
          </p:cNvPr>
          <p:cNvSpPr>
            <a:spLocks noGrp="1"/>
          </p:cNvSpPr>
          <p:nvPr>
            <p:ph type="title"/>
          </p:nvPr>
        </p:nvSpPr>
        <p:spPr/>
        <p:txBody>
          <a:bodyPr/>
          <a:lstStyle/>
          <a:p>
            <a:r>
              <a:rPr lang="en-AU" dirty="0"/>
              <a:t>Why are we studying K-d tree?</a:t>
            </a:r>
          </a:p>
        </p:txBody>
      </p:sp>
    </p:spTree>
    <p:extLst>
      <p:ext uri="{BB962C8B-B14F-4D97-AF65-F5344CB8AC3E}">
        <p14:creationId xmlns:p14="http://schemas.microsoft.com/office/powerpoint/2010/main" val="244398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B568E8-CA10-43AC-861F-70BC40E91D3A}"/>
              </a:ext>
            </a:extLst>
          </p:cNvPr>
          <p:cNvSpPr>
            <a:spLocks noGrp="1"/>
          </p:cNvSpPr>
          <p:nvPr>
            <p:ph idx="1"/>
          </p:nvPr>
        </p:nvSpPr>
        <p:spPr>
          <a:xfrm>
            <a:off x="195943" y="902524"/>
            <a:ext cx="8728363" cy="3886252"/>
          </a:xfrm>
        </p:spPr>
        <p:txBody>
          <a:bodyPr/>
          <a:lstStyle/>
          <a:p>
            <a:pPr marL="12700" indent="0">
              <a:spcBef>
                <a:spcPts val="600"/>
              </a:spcBef>
              <a:buClr>
                <a:srgbClr val="FFFFFF"/>
              </a:buClr>
              <a:buSzPct val="72727"/>
              <a:buNone/>
              <a:tabLst>
                <a:tab pos="163195" algn="l"/>
              </a:tabLst>
            </a:pPr>
            <a:r>
              <a:rPr lang="en-GB" b="1" dirty="0">
                <a:solidFill>
                  <a:srgbClr val="C00000"/>
                </a:solidFill>
              </a:rPr>
              <a:t>Variable-size</a:t>
            </a:r>
            <a:r>
              <a:rPr lang="en-GB" dirty="0"/>
              <a:t>-decrease</a:t>
            </a:r>
          </a:p>
          <a:p>
            <a:pPr>
              <a:spcBef>
                <a:spcPts val="600"/>
              </a:spcBef>
              <a:buClr>
                <a:srgbClr val="3333B2"/>
              </a:buClr>
              <a:buSzPct val="90000"/>
              <a:tabLst>
                <a:tab pos="440690" algn="l"/>
              </a:tabLst>
            </a:pPr>
            <a:r>
              <a:rPr lang="en-GB" dirty="0"/>
              <a:t>Search, Insert and Delete in a </a:t>
            </a:r>
            <a:r>
              <a:rPr lang="en-GB" b="1" dirty="0"/>
              <a:t>Binary Search Tree</a:t>
            </a:r>
          </a:p>
          <a:p>
            <a:pPr>
              <a:spcBef>
                <a:spcPts val="600"/>
              </a:spcBef>
              <a:buClr>
                <a:srgbClr val="3333B2"/>
              </a:buClr>
              <a:buSzPct val="90000"/>
              <a:tabLst>
                <a:tab pos="440690" algn="l"/>
              </a:tabLst>
            </a:pPr>
            <a:r>
              <a:rPr lang="en-GB" dirty="0"/>
              <a:t>Euclid’s Algorithm</a:t>
            </a:r>
          </a:p>
          <a:p>
            <a:pPr>
              <a:spcBef>
                <a:spcPts val="600"/>
              </a:spcBef>
              <a:buClr>
                <a:srgbClr val="3333B2"/>
              </a:buClr>
              <a:buSzPct val="90000"/>
              <a:tabLst>
                <a:tab pos="440690" algn="l"/>
              </a:tabLst>
            </a:pPr>
            <a:r>
              <a:rPr lang="en-GB" b="1" dirty="0"/>
              <a:t>Interpolation Search</a:t>
            </a:r>
          </a:p>
          <a:p>
            <a:pPr>
              <a:spcBef>
                <a:spcPts val="600"/>
              </a:spcBef>
              <a:buClr>
                <a:srgbClr val="3333B2"/>
              </a:buClr>
              <a:buSzPct val="90000"/>
              <a:tabLst>
                <a:tab pos="440690" algn="l"/>
              </a:tabLst>
            </a:pPr>
            <a:r>
              <a:rPr lang="en-GB" b="1" dirty="0"/>
              <a:t>Quick Select</a:t>
            </a:r>
          </a:p>
          <a:p>
            <a:pPr>
              <a:spcBef>
                <a:spcPts val="600"/>
              </a:spcBef>
              <a:buClr>
                <a:srgbClr val="3333B2"/>
              </a:buClr>
              <a:buSzPct val="90000"/>
              <a:tabLst>
                <a:tab pos="440690" algn="l"/>
              </a:tabLst>
            </a:pPr>
            <a:r>
              <a:rPr lang="en-GB" dirty="0"/>
              <a:t>Game of </a:t>
            </a:r>
            <a:r>
              <a:rPr lang="en-GB" dirty="0" err="1"/>
              <a:t>Nim</a:t>
            </a:r>
            <a:endParaRPr lang="en-GB" dirty="0"/>
          </a:p>
        </p:txBody>
      </p:sp>
      <p:sp>
        <p:nvSpPr>
          <p:cNvPr id="2" name="Title 1">
            <a:extLst>
              <a:ext uri="{FF2B5EF4-FFF2-40B4-BE49-F238E27FC236}">
                <a16:creationId xmlns:a16="http://schemas.microsoft.com/office/drawing/2014/main" id="{813E5A37-9B40-46E1-B610-EACA1A1DAAD2}"/>
              </a:ext>
            </a:extLst>
          </p:cNvPr>
          <p:cNvSpPr>
            <a:spLocks noGrp="1"/>
          </p:cNvSpPr>
          <p:nvPr>
            <p:ph type="title"/>
          </p:nvPr>
        </p:nvSpPr>
        <p:spPr/>
        <p:txBody>
          <a:bodyPr/>
          <a:lstStyle/>
          <a:p>
            <a:r>
              <a:rPr lang="en-US" dirty="0"/>
              <a:t>Decrease and Conquer approach</a:t>
            </a:r>
            <a:endParaRPr lang="en-GB" dirty="0"/>
          </a:p>
        </p:txBody>
      </p:sp>
    </p:spTree>
    <p:extLst>
      <p:ext uri="{BB962C8B-B14F-4D97-AF65-F5344CB8AC3E}">
        <p14:creationId xmlns:p14="http://schemas.microsoft.com/office/powerpoint/2010/main" val="9744998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14063" y="1694367"/>
            <a:ext cx="7820102" cy="1145165"/>
          </a:xfrm>
        </p:spPr>
        <p:txBody>
          <a:bodyPr/>
          <a:lstStyle/>
          <a:p>
            <a:pPr defTabSz="685800" fontAlgn="base">
              <a:spcAft>
                <a:spcPct val="0"/>
              </a:spcAft>
              <a:defRPr/>
            </a:pPr>
            <a:r>
              <a:rPr lang="en-GB" dirty="0"/>
              <a:t>Wrapping things up</a:t>
            </a:r>
            <a:endParaRPr lang="en-AU" dirty="0">
              <a:effectLst/>
            </a:endParaRPr>
          </a:p>
        </p:txBody>
      </p:sp>
    </p:spTree>
    <p:extLst>
      <p:ext uri="{BB962C8B-B14F-4D97-AF65-F5344CB8AC3E}">
        <p14:creationId xmlns:p14="http://schemas.microsoft.com/office/powerpoint/2010/main" val="20992663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39AF6F-2725-4071-95ED-8FAB2C5F9BF8}"/>
              </a:ext>
            </a:extLst>
          </p:cNvPr>
          <p:cNvSpPr>
            <a:spLocks noGrp="1"/>
          </p:cNvSpPr>
          <p:nvPr>
            <p:ph idx="1"/>
          </p:nvPr>
        </p:nvSpPr>
        <p:spPr/>
        <p:txBody>
          <a:bodyPr>
            <a:normAutofit/>
          </a:bodyPr>
          <a:lstStyle/>
          <a:p>
            <a:pPr marL="400050">
              <a:lnSpc>
                <a:spcPct val="100000"/>
              </a:lnSpc>
              <a:spcBef>
                <a:spcPts val="1200"/>
              </a:spcBef>
            </a:pPr>
            <a:r>
              <a:rPr lang="en-US" dirty="0"/>
              <a:t>Understand the </a:t>
            </a:r>
            <a:r>
              <a:rPr lang="en-US" b="1" i="1" dirty="0">
                <a:solidFill>
                  <a:schemeClr val="tx2"/>
                </a:solidFill>
              </a:rPr>
              <a:t>Decrease &amp; Conquer </a:t>
            </a:r>
            <a:r>
              <a:rPr lang="en-US" dirty="0"/>
              <a:t>approach</a:t>
            </a:r>
          </a:p>
          <a:p>
            <a:pPr marL="400050">
              <a:lnSpc>
                <a:spcPct val="100000"/>
              </a:lnSpc>
              <a:spcBef>
                <a:spcPts val="1200"/>
              </a:spcBef>
            </a:pPr>
            <a:r>
              <a:rPr lang="en-US" dirty="0"/>
              <a:t>Understand and apply:</a:t>
            </a:r>
          </a:p>
          <a:p>
            <a:pPr marL="800100" lvl="1">
              <a:lnSpc>
                <a:spcPct val="100000"/>
              </a:lnSpc>
              <a:spcBef>
                <a:spcPts val="1200"/>
              </a:spcBef>
            </a:pPr>
            <a:r>
              <a:rPr lang="en-US" dirty="0"/>
              <a:t>Decrease-by-</a:t>
            </a:r>
            <a:r>
              <a:rPr lang="en-US" b="1" dirty="0">
                <a:solidFill>
                  <a:srgbClr val="C00000"/>
                </a:solidFill>
              </a:rPr>
              <a:t>a-constant</a:t>
            </a:r>
            <a:r>
              <a:rPr lang="en-US" dirty="0"/>
              <a:t> algorithms (Insertion Sort and Topological Sort)</a:t>
            </a:r>
          </a:p>
          <a:p>
            <a:pPr marL="800100" lvl="1">
              <a:lnSpc>
                <a:spcPct val="100000"/>
              </a:lnSpc>
              <a:spcBef>
                <a:spcPts val="1200"/>
              </a:spcBef>
            </a:pPr>
            <a:r>
              <a:rPr lang="en-US" dirty="0"/>
              <a:t>Decrease-by-</a:t>
            </a:r>
            <a:r>
              <a:rPr lang="en-US" b="1" dirty="0">
                <a:solidFill>
                  <a:srgbClr val="C00000"/>
                </a:solidFill>
              </a:rPr>
              <a:t>a-constant-factor</a:t>
            </a:r>
            <a:r>
              <a:rPr lang="en-US" dirty="0"/>
              <a:t> algorithms (Binary Search and Fake Coin problem)</a:t>
            </a:r>
          </a:p>
          <a:p>
            <a:pPr marL="800100" lvl="1">
              <a:lnSpc>
                <a:spcPct val="100000"/>
              </a:lnSpc>
              <a:spcBef>
                <a:spcPts val="1200"/>
              </a:spcBef>
            </a:pPr>
            <a:r>
              <a:rPr lang="en-GB" b="1" dirty="0">
                <a:solidFill>
                  <a:srgbClr val="C00000"/>
                </a:solidFill>
              </a:rPr>
              <a:t>Variable-size</a:t>
            </a:r>
            <a:r>
              <a:rPr lang="en-GB" dirty="0"/>
              <a:t> decrease algorithms (Interpolation Search and Quick Select)</a:t>
            </a:r>
            <a:endParaRPr lang="en-GB" sz="2200" dirty="0"/>
          </a:p>
        </p:txBody>
      </p:sp>
      <p:sp>
        <p:nvSpPr>
          <p:cNvPr id="2" name="Title 1">
            <a:extLst>
              <a:ext uri="{FF2B5EF4-FFF2-40B4-BE49-F238E27FC236}">
                <a16:creationId xmlns:a16="http://schemas.microsoft.com/office/drawing/2014/main" id="{7A41CE5F-B4F8-4B3E-9218-BDA5CC658285}"/>
              </a:ext>
            </a:extLst>
          </p:cNvPr>
          <p:cNvSpPr>
            <a:spLocks noGrp="1"/>
          </p:cNvSpPr>
          <p:nvPr>
            <p:ph type="title"/>
          </p:nvPr>
        </p:nvSpPr>
        <p:spPr/>
        <p:txBody>
          <a:bodyPr/>
          <a:lstStyle/>
          <a:p>
            <a:r>
              <a:rPr lang="en-US" dirty="0"/>
              <a:t>Learning objectives</a:t>
            </a:r>
            <a:endParaRPr lang="en-GB" dirty="0"/>
          </a:p>
        </p:txBody>
      </p:sp>
    </p:spTree>
    <p:extLst>
      <p:ext uri="{BB962C8B-B14F-4D97-AF65-F5344CB8AC3E}">
        <p14:creationId xmlns:p14="http://schemas.microsoft.com/office/powerpoint/2010/main" val="8230697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nk">
  <a:themeElements>
    <a:clrScheme name="RMIT Access 2017">
      <a:dk1>
        <a:srgbClr val="333333"/>
      </a:dk1>
      <a:lt1>
        <a:srgbClr val="EBEBEB"/>
      </a:lt1>
      <a:dk2>
        <a:srgbClr val="000054"/>
      </a:dk2>
      <a:lt2>
        <a:srgbClr val="DCDDD4"/>
      </a:lt2>
      <a:accent1>
        <a:srgbClr val="000054"/>
      </a:accent1>
      <a:accent2>
        <a:srgbClr val="E60028"/>
      </a:accent2>
      <a:accent3>
        <a:srgbClr val="00B5AD"/>
      </a:accent3>
      <a:accent4>
        <a:srgbClr val="0078FF"/>
      </a:accent4>
      <a:accent5>
        <a:srgbClr val="FFCB05"/>
      </a:accent5>
      <a:accent6>
        <a:srgbClr val="44C8F5"/>
      </a:accent6>
      <a:hlink>
        <a:srgbClr val="0078FF"/>
      </a:hlink>
      <a:folHlink>
        <a:srgbClr val="E6002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ccessibleSlide_169_ver121017_ToITS.pptx" id="{72EDEB5F-9A10-4FF7-A98B-D2B4B7E1F4AF}" vid="{20BEB115-F99C-4404-8CF5-3ED686EA65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RMIT_Vietnam</Template>
  <TotalTime>2796</TotalTime>
  <Words>3907</Words>
  <Application>Microsoft Office PowerPoint</Application>
  <PresentationFormat>On-screen Show (16:9)</PresentationFormat>
  <Paragraphs>579</Paragraphs>
  <Slides>91</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91</vt:i4>
      </vt:variant>
    </vt:vector>
  </HeadingPairs>
  <TitlesOfParts>
    <vt:vector size="99" baseType="lpstr">
      <vt:lpstr>Arial</vt:lpstr>
      <vt:lpstr>Calibri</vt:lpstr>
      <vt:lpstr>Cambria Math</vt:lpstr>
      <vt:lpstr>Courier New</vt:lpstr>
      <vt:lpstr>Lucida Grande</vt:lpstr>
      <vt:lpstr>Times New Roman</vt:lpstr>
      <vt:lpstr>Wingdings</vt:lpstr>
      <vt:lpstr>blank</vt:lpstr>
      <vt:lpstr>Decrease and Conquer</vt:lpstr>
      <vt:lpstr>Agenda</vt:lpstr>
      <vt:lpstr>1. Overview</vt:lpstr>
      <vt:lpstr>Learning objectives</vt:lpstr>
      <vt:lpstr>Ferrying soldiers over a river</vt:lpstr>
      <vt:lpstr>Decrease and Conquer approach</vt:lpstr>
      <vt:lpstr>Decrease and Conquer approach</vt:lpstr>
      <vt:lpstr>Decrease and Conquer approach</vt:lpstr>
      <vt:lpstr>Decrease and Conquer approach</vt:lpstr>
      <vt:lpstr>Agenda</vt:lpstr>
      <vt:lpstr>1a. Insertion Sort</vt:lpstr>
      <vt:lpstr>Insertion Sort – Idea</vt:lpstr>
      <vt:lpstr>Insertion Sort</vt:lpstr>
      <vt:lpstr>Insertion Sort</vt:lpstr>
      <vt:lpstr>Insertion Sort</vt:lpstr>
      <vt:lpstr>Insertion Sort – Demo</vt:lpstr>
      <vt:lpstr>Insertion Sort – Pseudocode</vt:lpstr>
      <vt:lpstr>Analysis of Insertion Sort</vt:lpstr>
      <vt:lpstr>Analysis of Insertion Sort</vt:lpstr>
      <vt:lpstr>Insertion Sort – Time Complexity</vt:lpstr>
      <vt:lpstr>Insertion Sort – Time Complexity</vt:lpstr>
      <vt:lpstr>Building a better Insertion Sort</vt:lpstr>
      <vt:lpstr>Shell Sort approach</vt:lpstr>
      <vt:lpstr>Shell Sort demo</vt:lpstr>
      <vt:lpstr>Shell Sort</vt:lpstr>
      <vt:lpstr>Discussion</vt:lpstr>
      <vt:lpstr>Radix Sort</vt:lpstr>
      <vt:lpstr>Radix Sort – Example </vt:lpstr>
      <vt:lpstr>Comparison of Sorting Algorithms</vt:lpstr>
      <vt:lpstr>Summary</vt:lpstr>
      <vt:lpstr>1b. Topological Sorting</vt:lpstr>
      <vt:lpstr>Imagine the following problems</vt:lpstr>
      <vt:lpstr>Topological sort – Approaches</vt:lpstr>
      <vt:lpstr>PowerPoint Presentation</vt:lpstr>
      <vt:lpstr>Topological sort – Demo</vt:lpstr>
      <vt:lpstr>Topological sort – Demo</vt:lpstr>
      <vt:lpstr>Topological sort – Demo</vt:lpstr>
      <vt:lpstr>Topological sort – Demo</vt:lpstr>
      <vt:lpstr>Topological sort – Demo</vt:lpstr>
      <vt:lpstr>Topological sort – Demo</vt:lpstr>
      <vt:lpstr>Topological sort – Demo</vt:lpstr>
      <vt:lpstr>Topological sort – Summary</vt:lpstr>
      <vt:lpstr>2. Decrease-by-a-constant-factor algorithms</vt:lpstr>
      <vt:lpstr>Decrease-by-a-constant-factor Approaches</vt:lpstr>
      <vt:lpstr>Binary search</vt:lpstr>
      <vt:lpstr>Binary search – Demo</vt:lpstr>
      <vt:lpstr>Binary search – Demo</vt:lpstr>
      <vt:lpstr>Binary search – Demo</vt:lpstr>
      <vt:lpstr>Binary search – Demo</vt:lpstr>
      <vt:lpstr>Binary search – Recursive</vt:lpstr>
      <vt:lpstr>Binary search – Time complexity</vt:lpstr>
      <vt:lpstr>Binary search – Time complexity</vt:lpstr>
      <vt:lpstr>Binary search – Time complexity</vt:lpstr>
      <vt:lpstr>Fake coin problem</vt:lpstr>
      <vt:lpstr>Solving fake coin problem</vt:lpstr>
      <vt:lpstr>Solving fake coin problem</vt:lpstr>
      <vt:lpstr>Solving fake coin problem</vt:lpstr>
      <vt:lpstr>Solving fake coin problem</vt:lpstr>
      <vt:lpstr>3. Variable-size decrease algorithms</vt:lpstr>
      <vt:lpstr>Interpolation Search</vt:lpstr>
      <vt:lpstr>Interpolation Search</vt:lpstr>
      <vt:lpstr>Simple Interpolation Search – Idea</vt:lpstr>
      <vt:lpstr>Interpolation Search – Demo</vt:lpstr>
      <vt:lpstr>Interpolation Search – Demo</vt:lpstr>
      <vt:lpstr>Interpolation Search – Analysis</vt:lpstr>
      <vt:lpstr>Quick Select</vt:lpstr>
      <vt:lpstr>Quick Select – Demo</vt:lpstr>
      <vt:lpstr>Quick Select – Analysis</vt:lpstr>
      <vt:lpstr>Quick Sort – Reminder</vt:lpstr>
      <vt:lpstr>Extra topic: K-dimensional tree (K-d tree)</vt:lpstr>
      <vt:lpstr>K-d tree</vt:lpstr>
      <vt:lpstr>Balanced K-d tree</vt:lpstr>
      <vt:lpstr>K-d tree</vt:lpstr>
      <vt:lpstr>K-d tree construction</vt:lpstr>
      <vt:lpstr>K-d tree construction</vt:lpstr>
      <vt:lpstr>K-d tree construction</vt:lpstr>
      <vt:lpstr>K-d tree construction</vt:lpstr>
      <vt:lpstr>K-d tree construction</vt:lpstr>
      <vt:lpstr>K-d tree construction</vt:lpstr>
      <vt:lpstr>K-d tree construction</vt:lpstr>
      <vt:lpstr>K-d tree search  (nearest neighbor query)</vt:lpstr>
      <vt:lpstr>Search for nearest neighbour How to unwind</vt:lpstr>
      <vt:lpstr>Search for the nearest neighbour</vt:lpstr>
      <vt:lpstr>Search for the nearest neighbour</vt:lpstr>
      <vt:lpstr>Search for the nearest neighbour</vt:lpstr>
      <vt:lpstr>Search for the k nearest neighbours</vt:lpstr>
      <vt:lpstr>K-d tree adding</vt:lpstr>
      <vt:lpstr>K-d tree deletion</vt:lpstr>
      <vt:lpstr>Why are we studying K-d tree?</vt:lpstr>
      <vt:lpstr>Wrapping things up</vt:lpstr>
      <vt:lpstr>Learning objectives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Usability and design principles</dc:title>
  <dc:creator>Duy Dang-Pham</dc:creator>
  <cp:lastModifiedBy>Yossi Nygate</cp:lastModifiedBy>
  <cp:revision>487</cp:revision>
  <dcterms:created xsi:type="dcterms:W3CDTF">2018-05-29T04:29:26Z</dcterms:created>
  <dcterms:modified xsi:type="dcterms:W3CDTF">2019-10-07T04:54:08Z</dcterms:modified>
</cp:coreProperties>
</file>